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7" r:id="rId6"/>
    <p:sldId id="261" r:id="rId7"/>
    <p:sldId id="266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0"/>
    <p:restoredTop sz="94697"/>
  </p:normalViewPr>
  <p:slideViewPr>
    <p:cSldViewPr snapToGrid="0" snapToObjects="1" showGuides="1">
      <p:cViewPr varScale="1">
        <p:scale>
          <a:sx n="70" d="100"/>
          <a:sy n="70" d="100"/>
        </p:scale>
        <p:origin x="176" y="10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D89A-B923-F740-AB85-CFC70AF4F11A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E18ED-F0B1-5643-A63A-208AE5F3C77F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23099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18ED-F0B1-5643-A63A-208AE5F3C77F}" type="slidenum">
              <a:rPr kumimoji="1" lang="ko-Kore-KR" altLang="en-US" smtClean="0"/>
              <a:t>8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0796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18ED-F0B1-5643-A63A-208AE5F3C77F}" type="slidenum">
              <a:rPr kumimoji="1" lang="ko-Kore-KR" altLang="en-US" smtClean="0"/>
              <a:t>9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1501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130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43542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7081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5324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157858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5597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4354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94937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4751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9960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1726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2030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3436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1992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28032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78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973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E4BDBEB-40DE-7148-98CB-0102EB708184}" type="datetimeFigureOut">
              <a:rPr kumimoji="1" lang="ko-Kore-KR" altLang="en-US" smtClean="0"/>
              <a:t>2020. 10. 30.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2BF6A3A5-2DF0-934A-AC57-67D2DCF9CE04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5650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E1170B-DC9B-064E-9554-B0B3CEB5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0" y="2511503"/>
            <a:ext cx="7411120" cy="2550877"/>
          </a:xfrm>
        </p:spPr>
        <p:txBody>
          <a:bodyPr/>
          <a:lstStyle/>
          <a:p>
            <a:r>
              <a:rPr kumimoji="1" lang="ko-Kore-KR" altLang="en-US" sz="5400" dirty="0"/>
              <a:t>워마드는</a:t>
            </a:r>
            <a:r>
              <a:rPr kumimoji="1" lang="ko-KR" altLang="en-US" sz="5400" dirty="0"/>
              <a:t> </a:t>
            </a:r>
            <a:r>
              <a:rPr kumimoji="1" lang="ko-KR" altLang="en-US" sz="5400" dirty="0" err="1"/>
              <a:t>처단되어야</a:t>
            </a:r>
            <a:r>
              <a:rPr kumimoji="1" lang="ko-KR" altLang="en-US" sz="5400" dirty="0"/>
              <a:t> </a:t>
            </a:r>
            <a:br>
              <a:rPr kumimoji="1" lang="en-US" altLang="ko-KR" sz="5400" dirty="0"/>
            </a:br>
            <a:r>
              <a:rPr kumimoji="1" lang="ko-KR" altLang="en-US" sz="5400" dirty="0"/>
              <a:t>하는 </a:t>
            </a:r>
            <a:r>
              <a:rPr kumimoji="1" lang="en-US" altLang="ko-KR" sz="5400" dirty="0"/>
              <a:t>‘</a:t>
            </a:r>
            <a:r>
              <a:rPr kumimoji="1" lang="ko-KR" altLang="en-US" sz="5400" dirty="0"/>
              <a:t>사회악</a:t>
            </a:r>
            <a:r>
              <a:rPr kumimoji="1" lang="en-US" altLang="ko-KR" sz="5400" dirty="0"/>
              <a:t>’</a:t>
            </a:r>
            <a:r>
              <a:rPr kumimoji="1" lang="ko-KR" altLang="en-US" sz="5400" dirty="0"/>
              <a:t>인가</a:t>
            </a:r>
            <a:r>
              <a:rPr kumimoji="1" lang="en-US" altLang="ko-KR" sz="5400" dirty="0"/>
              <a:t>?</a:t>
            </a:r>
            <a:endParaRPr kumimoji="1" lang="ko-Kore-KR" altLang="en-US" sz="54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CB71F5-0079-874B-B9B0-07A2A783B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440" y="5062380"/>
            <a:ext cx="7624418" cy="861420"/>
          </a:xfrm>
        </p:spPr>
        <p:txBody>
          <a:bodyPr>
            <a:normAutofit/>
          </a:bodyPr>
          <a:lstStyle/>
          <a:p>
            <a:r>
              <a:rPr kumimoji="1" lang="ko-Kore-KR" altLang="en-US" sz="2000" dirty="0">
                <a:solidFill>
                  <a:schemeClr val="bg1"/>
                </a:solidFill>
              </a:rPr>
              <a:t>페미니즘의</a:t>
            </a:r>
            <a:r>
              <a:rPr kumimoji="1" lang="ko-KR" altLang="en-US" sz="2000" dirty="0">
                <a:solidFill>
                  <a:schemeClr val="bg1"/>
                </a:solidFill>
              </a:rPr>
              <a:t> 관점으로 본 </a:t>
            </a:r>
            <a:r>
              <a:rPr kumimoji="1" lang="ko-KR" altLang="en-US" sz="2000" dirty="0" err="1">
                <a:solidFill>
                  <a:schemeClr val="bg1"/>
                </a:solidFill>
              </a:rPr>
              <a:t>워마드</a:t>
            </a:r>
            <a:r>
              <a:rPr kumimoji="1" lang="ko-KR" altLang="en-US" sz="2000" dirty="0">
                <a:solidFill>
                  <a:schemeClr val="bg1"/>
                </a:solidFill>
              </a:rPr>
              <a:t> 커뮤니티의 사회적 기능</a:t>
            </a:r>
            <a:endParaRPr kumimoji="1" lang="ko-Kore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3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609285" y="2255923"/>
            <a:ext cx="79254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온라인 </a:t>
            </a:r>
            <a:r>
              <a:rPr kumimoji="1" lang="ko-KR" altLang="en-US" dirty="0" err="1"/>
              <a:t>혐오표현</a:t>
            </a:r>
            <a:r>
              <a:rPr kumimoji="1" lang="ko-KR" altLang="en-US" dirty="0"/>
              <a:t> 규제에 앞서 차별금지법 제정을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 err="1"/>
              <a:t>혐오표현은</a:t>
            </a:r>
            <a:r>
              <a:rPr kumimoji="1" lang="ko-KR" altLang="en-US" dirty="0"/>
              <a:t> 차별을 조장하고 </a:t>
            </a:r>
            <a:r>
              <a:rPr kumimoji="1" lang="ko-KR" altLang="en-US" dirty="0" err="1"/>
              <a:t>영속화시키고</a:t>
            </a:r>
            <a:r>
              <a:rPr kumimoji="1" lang="ko-KR" altLang="en-US" dirty="0"/>
              <a:t> 폭력을 조장한다는 점에서 문제시되어야 하지만 현재 </a:t>
            </a:r>
            <a:r>
              <a:rPr kumimoji="1" lang="ko-KR" altLang="en-US" dirty="0" err="1"/>
              <a:t>혐오표현은</a:t>
            </a:r>
            <a:r>
              <a:rPr kumimoji="1" lang="ko-KR" altLang="en-US" dirty="0"/>
              <a:t> 그저 표현의 문제로만 환원되고 있어 혼란을 초래하거나 실질적으로 혐오적인 표현이 규제되고 있으나 실질적이고 만족스러운 결과를 얻지 못하고 있음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혐오의 대상으로 간주된 </a:t>
            </a:r>
            <a:r>
              <a:rPr kumimoji="1" lang="ko-KR" altLang="en-US" dirty="0" err="1"/>
              <a:t>대상집단에</a:t>
            </a:r>
            <a:r>
              <a:rPr kumimoji="1" lang="ko-KR" altLang="en-US" dirty="0"/>
              <a:t> 대한 구조적인 차별을 없애 근본적으로 문제를 해결하는 것이 가장 현실적이고 </a:t>
            </a:r>
            <a:r>
              <a:rPr kumimoji="1" lang="ko-KR" altLang="en-US" dirty="0" err="1"/>
              <a:t>실효성있을</a:t>
            </a:r>
            <a:r>
              <a:rPr kumimoji="1" lang="ko-KR" altLang="en-US" dirty="0"/>
              <a:t> 것이라 많은 연구자들이 판단하고 있음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성적 지향</a:t>
            </a:r>
            <a:r>
              <a:rPr kumimoji="1" lang="en-US" altLang="ko-KR" dirty="0"/>
              <a:t>,</a:t>
            </a:r>
            <a:r>
              <a:rPr kumimoji="1" lang="ko-KR" altLang="en-US" dirty="0"/>
              <a:t> 성별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장애</a:t>
            </a:r>
            <a:r>
              <a:rPr kumimoji="1" lang="en-US" altLang="ko-KR" dirty="0"/>
              <a:t>,</a:t>
            </a:r>
            <a:r>
              <a:rPr kumimoji="1" lang="ko-KR" altLang="en-US" dirty="0"/>
              <a:t> 학력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고용형태</a:t>
            </a:r>
            <a:r>
              <a:rPr kumimoji="1" lang="en-US" altLang="ko-KR" dirty="0"/>
              <a:t>,</a:t>
            </a:r>
            <a:r>
              <a:rPr kumimoji="1" lang="ko-KR" altLang="en-US" dirty="0"/>
              <a:t> 사회적 신분 등을 이유로 불합리하게 차별하는 일을 금지 대상 차별 행위로 규정하고 있어 차별금지법을 통한 보호와 규율의 대상은 단지 남성과 여성이라는 이분법으로 구분되지 않을 것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차별금지법이 제정이 된다면 </a:t>
            </a:r>
            <a:r>
              <a:rPr kumimoji="1" lang="ko-KR" altLang="en-US" dirty="0" err="1"/>
              <a:t>워마드</a:t>
            </a:r>
            <a:r>
              <a:rPr kumimoji="1" lang="ko-KR" altLang="en-US" dirty="0"/>
              <a:t> 사이트에서 문제시되고 있는 성적 소수자를 대상으로 한 </a:t>
            </a:r>
            <a:r>
              <a:rPr kumimoji="1" lang="ko-KR" altLang="en-US" dirty="0" err="1"/>
              <a:t>혐오표현은</a:t>
            </a:r>
            <a:r>
              <a:rPr kumimoji="1" lang="ko-KR" altLang="en-US" dirty="0"/>
              <a:t> 법적인 규제의 대상이 될 가능성도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불법 게시물은 규율할 수 있어 </a:t>
            </a:r>
            <a:r>
              <a:rPr kumimoji="1" lang="ko-KR" altLang="en-US" dirty="0" err="1"/>
              <a:t>대항표현으로서의</a:t>
            </a:r>
            <a:r>
              <a:rPr kumimoji="1" lang="ko-KR" altLang="en-US" dirty="0"/>
              <a:t> 사이트 성격이 강화될 것 </a:t>
            </a:r>
            <a:endParaRPr kumimoji="1"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EE2F-D650-5347-9FCF-E7395FA7D6A6}"/>
              </a:ext>
            </a:extLst>
          </p:cNvPr>
          <p:cNvSpPr txBox="1"/>
          <p:nvPr/>
        </p:nvSpPr>
        <p:spPr>
          <a:xfrm>
            <a:off x="2161861" y="1056904"/>
            <a:ext cx="482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처벌</a:t>
            </a:r>
            <a:r>
              <a:rPr kumimoji="1" lang="ko-KR" altLang="en-US" sz="2400" dirty="0">
                <a:solidFill>
                  <a:schemeClr val="bg1"/>
                </a:solidFill>
              </a:rPr>
              <a:t> 대신 근본적인 해결책 찾아야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8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609285" y="2600697"/>
            <a:ext cx="79254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옳고 그름</a:t>
            </a:r>
            <a:r>
              <a:rPr kumimoji="1" lang="en-US" altLang="ko-KR" dirty="0"/>
              <a:t>,</a:t>
            </a:r>
            <a:r>
              <a:rPr kumimoji="1" lang="ko-KR" altLang="en-US" dirty="0"/>
              <a:t> 불쾌함과 불법을 구분할 수 있는 </a:t>
            </a:r>
            <a:r>
              <a:rPr kumimoji="1" lang="ko-KR" altLang="en-US" dirty="0" err="1"/>
              <a:t>미디어리터러시</a:t>
            </a:r>
            <a:r>
              <a:rPr kumimoji="1" lang="ko-KR" altLang="en-US" dirty="0"/>
              <a:t> 능력을 키워주는 교육 역시 우선되어야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인터넷에는 정답만 올라오지 않음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또한 </a:t>
            </a:r>
            <a:r>
              <a:rPr kumimoji="1" lang="en-US" altLang="ko-KR" dirty="0"/>
              <a:t>A</a:t>
            </a:r>
            <a:r>
              <a:rPr kumimoji="1" lang="ko-KR" altLang="en-US" dirty="0"/>
              <a:t>라는 게시물이 모두에게 정답일 수도 없음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높은 접근성으로 매일 방대하게 쏟아지는 엄청난 양의 인터넷 게시물에는 불법 정보</a:t>
            </a:r>
            <a:r>
              <a:rPr kumimoji="1" lang="en-US" altLang="ko-KR" dirty="0"/>
              <a:t>,</a:t>
            </a:r>
            <a:r>
              <a:rPr kumimoji="1" lang="ko-KR" altLang="en-US" dirty="0"/>
              <a:t> 불쾌한 정보</a:t>
            </a:r>
            <a:r>
              <a:rPr kumimoji="1" lang="en-US" altLang="ko-KR" dirty="0"/>
              <a:t>,</a:t>
            </a:r>
            <a:r>
              <a:rPr kumimoji="1" lang="ko-KR" altLang="en-US" dirty="0"/>
              <a:t> 부도덕한 정보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비도덕적인 정보 등 다양한 정보들이 섞여 있음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접속 후 누구나 어디로든 갈 수 있다는 인터넷 특성상 개인이 안전하고 좋은</a:t>
            </a:r>
            <a:r>
              <a:rPr kumimoji="1" lang="en-US" altLang="ko-KR" dirty="0"/>
              <a:t>,</a:t>
            </a:r>
            <a:r>
              <a:rPr kumimoji="1" lang="ko-KR" altLang="en-US" dirty="0"/>
              <a:t> 선량한 정보만을 취사선택하기란 불가능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불법 정보</a:t>
            </a:r>
            <a:r>
              <a:rPr kumimoji="1" lang="en-US" altLang="ko-KR" dirty="0"/>
              <a:t>,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혐오표현을</a:t>
            </a:r>
            <a:r>
              <a:rPr kumimoji="1" lang="ko-KR" altLang="en-US" dirty="0"/>
              <a:t> 줄여나가는 노력도 필요하지만 혐오적인 표현들이 난무하는 정보들과 거리를 유지하면서 비판적으로 독해할 수 있는 능력을 개인이 갖추도록 길러주는 것 역시 필요함</a:t>
            </a:r>
            <a:endParaRPr kumimoji="1" lang="en-US" altLang="ko-K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BDD32-7C99-B842-8068-973CB8114DFE}"/>
              </a:ext>
            </a:extLst>
          </p:cNvPr>
          <p:cNvSpPr txBox="1"/>
          <p:nvPr/>
        </p:nvSpPr>
        <p:spPr>
          <a:xfrm>
            <a:off x="2161861" y="1056904"/>
            <a:ext cx="482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처벌</a:t>
            </a:r>
            <a:r>
              <a:rPr kumimoji="1" lang="ko-KR" altLang="en-US" sz="2400" dirty="0">
                <a:solidFill>
                  <a:schemeClr val="bg1"/>
                </a:solidFill>
              </a:rPr>
              <a:t> 대신 근본적인 해결책 찾아야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5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D9C88-B0B6-AC40-B426-5CC570057E1A}"/>
              </a:ext>
            </a:extLst>
          </p:cNvPr>
          <p:cNvSpPr txBox="1"/>
          <p:nvPr/>
        </p:nvSpPr>
        <p:spPr>
          <a:xfrm>
            <a:off x="1799111" y="1045028"/>
            <a:ext cx="554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처벌해야 하는 수만 가지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AB40E1-374A-1F46-8EAC-4706747F0244}"/>
              </a:ext>
            </a:extLst>
          </p:cNvPr>
          <p:cNvSpPr txBox="1"/>
          <p:nvPr/>
        </p:nvSpPr>
        <p:spPr>
          <a:xfrm>
            <a:off x="609285" y="2600697"/>
            <a:ext cx="7925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018</a:t>
            </a:r>
            <a:r>
              <a:rPr kumimoji="1" lang="ko-KR" altLang="en-US" dirty="0"/>
              <a:t>년 방송통신심의위원회 </a:t>
            </a:r>
            <a:r>
              <a:rPr kumimoji="1" lang="ko-KR" altLang="en-US" dirty="0" err="1"/>
              <a:t>워마드</a:t>
            </a:r>
            <a:r>
              <a:rPr kumimoji="1" lang="ko-KR" altLang="en-US" dirty="0"/>
              <a:t> 대상 </a:t>
            </a:r>
            <a:r>
              <a:rPr kumimoji="1" lang="en-US" altLang="ko-KR" dirty="0"/>
              <a:t>400</a:t>
            </a:r>
            <a:r>
              <a:rPr kumimoji="1" lang="ko-KR" altLang="en-US" dirty="0"/>
              <a:t>여건 게시물 삭제 요구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/>
              <a:t>2018</a:t>
            </a:r>
            <a:r>
              <a:rPr kumimoji="1" lang="ko-KR" altLang="en-US" dirty="0"/>
              <a:t>년 </a:t>
            </a:r>
            <a:r>
              <a:rPr kumimoji="1" lang="ko-KR" altLang="en-US" dirty="0" err="1"/>
              <a:t>워마드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폐쇄청원</a:t>
            </a:r>
            <a:endParaRPr kumimoji="1" lang="en-US" altLang="ko-Kore-KR" dirty="0"/>
          </a:p>
          <a:p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R" dirty="0"/>
              <a:t>2019</a:t>
            </a:r>
            <a:r>
              <a:rPr kumimoji="1" lang="ko-KR" altLang="en-US" dirty="0"/>
              <a:t>년 </a:t>
            </a:r>
            <a:r>
              <a:rPr kumimoji="1" lang="en-US" altLang="ko-KR" dirty="0"/>
              <a:t>5</a:t>
            </a:r>
            <a:r>
              <a:rPr kumimoji="1" lang="ko-KR" altLang="en-US" dirty="0"/>
              <a:t>월 국회의원 </a:t>
            </a:r>
            <a:r>
              <a:rPr kumimoji="1" lang="ko-KR" altLang="en-US" dirty="0" err="1"/>
              <a:t>하태경은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워마드를</a:t>
            </a:r>
            <a:r>
              <a:rPr kumimoji="1" lang="ko-KR" altLang="en-US" dirty="0"/>
              <a:t> </a:t>
            </a:r>
            <a:r>
              <a:rPr kumimoji="1" lang="en-US" altLang="ko-KR" dirty="0"/>
              <a:t>‘</a:t>
            </a:r>
            <a:r>
              <a:rPr kumimoji="1" lang="ko-KR" altLang="en-US" dirty="0"/>
              <a:t>반사회적 혐오 사이트</a:t>
            </a:r>
            <a:r>
              <a:rPr kumimoji="1" lang="en-US" altLang="ko-KR" dirty="0"/>
              <a:t>’</a:t>
            </a:r>
            <a:r>
              <a:rPr kumimoji="1" lang="ko-KR" altLang="en-US" dirty="0"/>
              <a:t>로 규정하고 </a:t>
            </a:r>
            <a:r>
              <a:rPr kumimoji="1" lang="ko-KR" altLang="en-US" dirty="0" err="1"/>
              <a:t>워마드와의</a:t>
            </a:r>
            <a:r>
              <a:rPr kumimoji="1" lang="ko-KR" altLang="en-US" dirty="0"/>
              <a:t> 전쟁을 선언하며 사이트 폐쇄와 관련자 형사처벌 위해 </a:t>
            </a:r>
            <a:r>
              <a:rPr kumimoji="1" lang="en-US" altLang="ko-KR" dirty="0"/>
              <a:t>‘</a:t>
            </a:r>
            <a:r>
              <a:rPr kumimoji="1" lang="ko-KR" altLang="en-US" dirty="0"/>
              <a:t>정보통신망법 일부 개정법률안</a:t>
            </a:r>
            <a:r>
              <a:rPr kumimoji="1" lang="en-US" altLang="ko-KR" dirty="0"/>
              <a:t>’</a:t>
            </a:r>
            <a:r>
              <a:rPr kumimoji="1" lang="ko-KR" altLang="en-US" dirty="0"/>
              <a:t> 대표 발의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페미니즘 단체 역시 </a:t>
            </a:r>
            <a:r>
              <a:rPr kumimoji="1" lang="ko-KR" altLang="en-US" dirty="0" err="1"/>
              <a:t>워마드에</a:t>
            </a:r>
            <a:r>
              <a:rPr kumimoji="1" lang="ko-KR" altLang="en-US" dirty="0"/>
              <a:t> 반대 성명 내야 한다</a:t>
            </a:r>
            <a:endParaRPr kumimoji="1" lang="en-US" altLang="ko-KR" dirty="0"/>
          </a:p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08391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54C514-00AD-574F-ABDC-B588910C36EA}"/>
              </a:ext>
            </a:extLst>
          </p:cNvPr>
          <p:cNvSpPr txBox="1"/>
          <p:nvPr/>
        </p:nvSpPr>
        <p:spPr>
          <a:xfrm>
            <a:off x="1799111" y="1045028"/>
            <a:ext cx="554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처벌해야 하는 수만 가지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9E8F8D-1F1C-B04F-A72B-973BFC26F8AD}"/>
              </a:ext>
            </a:extLst>
          </p:cNvPr>
          <p:cNvSpPr txBox="1"/>
          <p:nvPr/>
        </p:nvSpPr>
        <p:spPr>
          <a:xfrm>
            <a:off x="609285" y="2600697"/>
            <a:ext cx="7925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일부 불법 게시물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특정 개인에 대한 모욕</a:t>
            </a:r>
            <a:r>
              <a:rPr kumimoji="1" lang="en-US" altLang="ko-KR" dirty="0"/>
              <a:t>,</a:t>
            </a:r>
            <a:r>
              <a:rPr kumimoji="1" lang="ko-KR" altLang="en-US" dirty="0"/>
              <a:t> 조롱</a:t>
            </a:r>
            <a:r>
              <a:rPr kumimoji="1" lang="en-US" altLang="ko-KR" dirty="0"/>
              <a:t>,</a:t>
            </a:r>
            <a:r>
              <a:rPr kumimoji="1" lang="ko-KR" altLang="en-US" dirty="0"/>
              <a:t> 욕설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비방</a:t>
            </a:r>
            <a:endParaRPr kumimoji="1" lang="en-US" altLang="ko-Kore-KR" dirty="0"/>
          </a:p>
          <a:p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비윤리적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비도덕적 게시물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혐오표현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427053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94FC47-576C-B94B-8E92-9924FD895E36}"/>
              </a:ext>
            </a:extLst>
          </p:cNvPr>
          <p:cNvSpPr txBox="1"/>
          <p:nvPr/>
        </p:nvSpPr>
        <p:spPr>
          <a:xfrm>
            <a:off x="2177637" y="1056904"/>
            <a:ext cx="478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처벌해서는 안 되는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F54611-3A5C-704B-994C-B0757890C882}"/>
              </a:ext>
            </a:extLst>
          </p:cNvPr>
          <p:cNvSpPr txBox="1"/>
          <p:nvPr/>
        </p:nvSpPr>
        <p:spPr>
          <a:xfrm>
            <a:off x="609285" y="2600697"/>
            <a:ext cx="7925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정보매개자</a:t>
            </a:r>
            <a:r>
              <a:rPr kumimoji="1" lang="ko-KR" altLang="en-US" dirty="0"/>
              <a:t> 규제의 문제점과 한계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특정 개인에 대한 모욕</a:t>
            </a:r>
            <a:r>
              <a:rPr kumimoji="1" lang="en-US" altLang="ko-KR" dirty="0"/>
              <a:t>,</a:t>
            </a:r>
            <a:r>
              <a:rPr kumimoji="1" lang="ko-KR" altLang="en-US" dirty="0"/>
              <a:t> 조롱</a:t>
            </a:r>
            <a:r>
              <a:rPr kumimoji="1" lang="en-US" altLang="ko-KR" dirty="0"/>
              <a:t>,</a:t>
            </a:r>
            <a:r>
              <a:rPr kumimoji="1" lang="ko-KR" altLang="en-US" dirty="0"/>
              <a:t> 욕설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비방 ▻ 신고 접수 후 삭제</a:t>
            </a:r>
            <a:endParaRPr kumimoji="1" lang="en-US" altLang="ko-Kore-KR" dirty="0"/>
          </a:p>
          <a:p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불쾌하거나 저급하고 비도덕적이거나 비윤리적인 표현</a:t>
            </a:r>
            <a:r>
              <a:rPr kumimoji="1" lang="en-US" altLang="ko-KR" dirty="0"/>
              <a:t>=</a:t>
            </a:r>
            <a:r>
              <a:rPr kumimoji="1" lang="ko-KR" altLang="en-US" dirty="0"/>
              <a:t>처벌</a:t>
            </a:r>
            <a:r>
              <a:rPr kumimoji="1" lang="en-US" altLang="ko-KR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혐오표현</a:t>
            </a:r>
            <a:r>
              <a:rPr kumimoji="1" lang="en-US" altLang="ko-KR" dirty="0"/>
              <a:t>(</a:t>
            </a:r>
            <a:r>
              <a:rPr kumimoji="1" lang="ko-KR" altLang="en-US" dirty="0"/>
              <a:t>남성 전반에 대한 </a:t>
            </a:r>
            <a:r>
              <a:rPr kumimoji="1" lang="ko-KR" altLang="en-US" dirty="0" err="1"/>
              <a:t>혐오표현</a:t>
            </a:r>
            <a:r>
              <a:rPr kumimoji="1" lang="en-US" altLang="ko-KR" dirty="0"/>
              <a:t>,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성소수자에</a:t>
            </a:r>
            <a:r>
              <a:rPr kumimoji="1" lang="ko-KR" altLang="en-US" dirty="0"/>
              <a:t> 대한 </a:t>
            </a:r>
            <a:r>
              <a:rPr kumimoji="1" lang="ko-KR" altLang="en-US" dirty="0" err="1"/>
              <a:t>혐오표현</a:t>
            </a:r>
            <a:r>
              <a:rPr kumimoji="1" lang="en-US" altLang="ko-K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59633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609285" y="2600697"/>
            <a:ext cx="79254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정보매개자</a:t>
            </a:r>
            <a:r>
              <a:rPr kumimoji="1" lang="ko-KR" altLang="en-US" dirty="0"/>
              <a:t> 규제의 문제점과 한계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인터넷에 대한 접근성은 다른 전통적인 미디어</a:t>
            </a:r>
            <a:r>
              <a:rPr kumimoji="1" lang="en-US" altLang="ko-KR" dirty="0"/>
              <a:t>(TV,</a:t>
            </a:r>
            <a:r>
              <a:rPr kumimoji="1" lang="ko-KR" altLang="en-US" dirty="0"/>
              <a:t> 라디오</a:t>
            </a:r>
            <a:r>
              <a:rPr kumimoji="1" lang="en-US" altLang="ko-KR" dirty="0"/>
              <a:t>,</a:t>
            </a:r>
            <a:r>
              <a:rPr kumimoji="1" lang="ko-KR" altLang="en-US" dirty="0"/>
              <a:t> 신문 등</a:t>
            </a:r>
            <a:r>
              <a:rPr kumimoji="1" lang="en-US" altLang="ko-KR" dirty="0"/>
              <a:t>)</a:t>
            </a:r>
            <a:r>
              <a:rPr kumimoji="1" lang="ko-KR" altLang="en-US" dirty="0"/>
              <a:t>보다 높음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인터넷은 최초로 다수의 사람들이 다수에게 지구적 규모로 선택된 시간에 커뮤니케이션할 수 있는 매체이다</a:t>
            </a:r>
            <a:r>
              <a:rPr kumimoji="1" lang="en-US" altLang="ko-KR" dirty="0"/>
              <a:t>(</a:t>
            </a:r>
            <a:r>
              <a:rPr kumimoji="1" lang="ko-KR" altLang="en-US" dirty="0"/>
              <a:t>마누엘 </a:t>
            </a:r>
            <a:r>
              <a:rPr kumimoji="1" lang="ko-KR" altLang="en-US" dirty="0" err="1"/>
              <a:t>카스텔</a:t>
            </a:r>
            <a:r>
              <a:rPr kumimoji="1" lang="en-US" altLang="ko-KR" dirty="0"/>
              <a:t>).</a:t>
            </a:r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그런 까닭에 하룻동안은 말할 것도 없고 짧은 시간동안에도 인터넷에는 우리들이 파악 불가능한 정도의 방대한 양의 게시물이 축적될 것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특정 사이트만을</a:t>
            </a:r>
            <a:r>
              <a:rPr kumimoji="1" lang="en-US" altLang="ko-KR" dirty="0"/>
              <a:t>(</a:t>
            </a:r>
            <a:r>
              <a:rPr kumimoji="1" lang="ko-KR" altLang="en-US" dirty="0"/>
              <a:t>그것도 신고에 의해 주목을 받게 된</a:t>
            </a:r>
            <a:r>
              <a:rPr kumimoji="1" lang="en-US" altLang="ko-KR" dirty="0"/>
              <a:t>)</a:t>
            </a:r>
            <a:r>
              <a:rPr kumimoji="1" lang="ko-KR" altLang="en-US" dirty="0"/>
              <a:t> 콕 짚어 규제한다는 것은 형평성에 당연히 어긋남</a:t>
            </a:r>
            <a:endParaRPr kumimoji="1"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EE2F-D650-5347-9FCF-E7395FA7D6A6}"/>
              </a:ext>
            </a:extLst>
          </p:cNvPr>
          <p:cNvSpPr txBox="1"/>
          <p:nvPr/>
        </p:nvSpPr>
        <p:spPr>
          <a:xfrm>
            <a:off x="2177637" y="1056904"/>
            <a:ext cx="478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처벌해서는 안 되는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609285" y="2600697"/>
            <a:ext cx="7925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혐오표현</a:t>
            </a:r>
            <a:r>
              <a:rPr kumimoji="1" lang="ko-KR" altLang="en-US" dirty="0"/>
              <a:t> 규제의 한계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모호하고 주관적인 </a:t>
            </a:r>
            <a:r>
              <a:rPr kumimoji="1" lang="ko-KR" altLang="en-US" dirty="0" err="1"/>
              <a:t>혐오표현의</a:t>
            </a:r>
            <a:r>
              <a:rPr kumimoji="1" lang="ko-KR" altLang="en-US" dirty="0"/>
              <a:t> 개념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 err="1"/>
              <a:t>혐오표현의</a:t>
            </a:r>
            <a:r>
              <a:rPr kumimoji="1" lang="ko-KR" altLang="en-US" dirty="0"/>
              <a:t> 대상과 범위를 확정하기 어려움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 err="1"/>
              <a:t>미러링과</a:t>
            </a:r>
            <a:r>
              <a:rPr kumimoji="1" lang="ko-KR" altLang="en-US" dirty="0"/>
              <a:t> 같은 대항표현들이 혐오표현으로 둔갑하게 됨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표현의 자유 혹은 제한이라는 대립적인 입장으로 양분되어 갈등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lang="ko-KR" altLang="en-US" dirty="0"/>
              <a:t>차별과 편견을 조장하지만 욕설이 없거나 즉각적으로 불쾌한 감정을 유발하지 않는 표현들은 혐오표현으로 분류될 수 없음</a:t>
            </a:r>
            <a:endParaRPr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EE2F-D650-5347-9FCF-E7395FA7D6A6}"/>
              </a:ext>
            </a:extLst>
          </p:cNvPr>
          <p:cNvSpPr txBox="1"/>
          <p:nvPr/>
        </p:nvSpPr>
        <p:spPr>
          <a:xfrm>
            <a:off x="2177637" y="1056904"/>
            <a:ext cx="478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처벌해서는 안 되는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4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609285" y="2600697"/>
            <a:ext cx="79254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혐오표현에</a:t>
            </a:r>
            <a:r>
              <a:rPr kumimoji="1" lang="ko-KR" altLang="en-US" dirty="0"/>
              <a:t> 대한 명확한 정의 필요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불쾌감이 </a:t>
            </a:r>
            <a:r>
              <a:rPr kumimoji="1" lang="ko-KR" altLang="en-US" dirty="0" err="1"/>
              <a:t>혐오표현의</a:t>
            </a:r>
            <a:r>
              <a:rPr kumimoji="1" lang="ko-KR" altLang="en-US" dirty="0"/>
              <a:t> 판별 기준이 되면 여성이 여성이기 때문에 겪어왔던 구조적인 불평등에 대한 경험을 비판하거나 문제 삼는 표현들 역시 혐오표현으로 둔갑하거나 심지어 </a:t>
            </a:r>
            <a:r>
              <a:rPr kumimoji="1" lang="ko-KR" altLang="en-US" dirty="0" err="1"/>
              <a:t>남성혐오표현이라고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이름붙여지기도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그렇기 때문에 연구자들은 사회적 약자</a:t>
            </a:r>
            <a:r>
              <a:rPr kumimoji="1" lang="en-US" altLang="ko-KR" dirty="0"/>
              <a:t>,</a:t>
            </a:r>
            <a:r>
              <a:rPr kumimoji="1" lang="ko-KR" altLang="en-US" dirty="0"/>
              <a:t> 소수자 집단이라는 명확한 대상 집단을 상정하고 이 집단에 대한 차별과 폭력을 조장하거나 </a:t>
            </a:r>
            <a:r>
              <a:rPr kumimoji="1" lang="ko-KR" altLang="en-US" dirty="0" err="1"/>
              <a:t>영속화시킬</a:t>
            </a:r>
            <a:r>
              <a:rPr kumimoji="1" lang="ko-KR" altLang="en-US" dirty="0"/>
              <a:t> 수 있는 </a:t>
            </a:r>
            <a:r>
              <a:rPr kumimoji="1" lang="ko-KR" altLang="en-US" dirty="0" err="1"/>
              <a:t>경멸적이고</a:t>
            </a:r>
            <a:r>
              <a:rPr kumimoji="1" lang="ko-KR" altLang="en-US" dirty="0"/>
              <a:t> 적대적인 표현으로 </a:t>
            </a:r>
            <a:r>
              <a:rPr kumimoji="1" lang="ko-KR" altLang="en-US" dirty="0" err="1"/>
              <a:t>혐오표현을</a:t>
            </a:r>
            <a:r>
              <a:rPr kumimoji="1" lang="ko-KR" altLang="en-US" dirty="0"/>
              <a:t> 정의하고 있음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그러므로 </a:t>
            </a:r>
            <a:r>
              <a:rPr kumimoji="1" lang="ko-KR" altLang="en-US" dirty="0" err="1"/>
              <a:t>워마드가</a:t>
            </a:r>
            <a:r>
              <a:rPr kumimoji="1" lang="ko-KR" altLang="en-US" dirty="0"/>
              <a:t> 남성을 혐오한다는 주장과 </a:t>
            </a:r>
            <a:r>
              <a:rPr kumimoji="1" lang="ko-KR" altLang="en-US" dirty="0" err="1"/>
              <a:t>워마드에</a:t>
            </a:r>
            <a:r>
              <a:rPr kumimoji="1" lang="ko-KR" altLang="en-US" dirty="0"/>
              <a:t> 남성혐오표현이 게시되고 있다는 주장은 성립할 수 없음   </a:t>
            </a:r>
            <a:endParaRPr kumimoji="1"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EE2F-D650-5347-9FCF-E7395FA7D6A6}"/>
              </a:ext>
            </a:extLst>
          </p:cNvPr>
          <p:cNvSpPr txBox="1"/>
          <p:nvPr/>
        </p:nvSpPr>
        <p:spPr>
          <a:xfrm>
            <a:off x="2177637" y="1056904"/>
            <a:ext cx="478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처벌해서는 안 되는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7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499514" y="2510757"/>
            <a:ext cx="81449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정보매개자</a:t>
            </a:r>
            <a:r>
              <a:rPr kumimoji="1" lang="ko-KR" altLang="en-US" dirty="0"/>
              <a:t> 처벌 등 사이트 폐쇄로 이어지는 처벌의 의미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영리를 목적으로 하지 않지만 이용자들이 많이 몰리는 사이트들은 소수의 관리자가 게시물을 일일이 확인하고 불법성 여부를 따진 후에 해당 게시물의 삭제 여부를 결정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자원이 넉넉한 사이트는 정보매개자책임에서 자원이 넉넉하지 못한 사이트들보다 상대적으로 자유로울 것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정보매재자에게 책임을 지우는 규제 방식은 영세사이트에 불리하게 작용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플랫폼은 우리들이 개인적인 생각이나 표현을 자유롭게 피력할 수 있는 토대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주류에 반대하는 개인이나 집단은 필연적으로 갈등을 유발할 수밖에 없는데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일부 </a:t>
            </a:r>
            <a:r>
              <a:rPr kumimoji="1" lang="ko-KR" altLang="en-US" dirty="0" err="1"/>
              <a:t>게시글이</a:t>
            </a:r>
            <a:r>
              <a:rPr kumimoji="1" lang="ko-KR" altLang="en-US" dirty="0"/>
              <a:t> 마음에 들지 않거나 불쾌감을 유발한다는 이유로 사이트 폐쇄로 이어질 수 있을 정도의 강도로 규제하는 것은 토대 자체를 없애버리는 결과 초래할 것</a:t>
            </a:r>
            <a:r>
              <a:rPr kumimoji="1" lang="en-US" altLang="ko-KR" dirty="0"/>
              <a:t>.</a:t>
            </a:r>
          </a:p>
          <a:p>
            <a:pPr marL="285750" indent="-285750">
              <a:buFontTx/>
              <a:buChar char="-"/>
            </a:pPr>
            <a:r>
              <a:rPr kumimoji="1" lang="en-US" altLang="ko-KR" dirty="0"/>
              <a:t>Ex. </a:t>
            </a:r>
            <a:r>
              <a:rPr kumimoji="1" lang="ko-KR" altLang="en-US" dirty="0"/>
              <a:t>광화문 집회시위 금지 조치를 내린 문재인 정부를 비판한 인권운동가</a:t>
            </a:r>
            <a:endParaRPr kumimoji="1"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EE2F-D650-5347-9FCF-E7395FA7D6A6}"/>
              </a:ext>
            </a:extLst>
          </p:cNvPr>
          <p:cNvSpPr txBox="1"/>
          <p:nvPr/>
        </p:nvSpPr>
        <p:spPr>
          <a:xfrm>
            <a:off x="2177637" y="1056904"/>
            <a:ext cx="478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워마드를</a:t>
            </a:r>
            <a:r>
              <a:rPr kumimoji="1" lang="ko-KR" altLang="en-US" sz="2400" dirty="0">
                <a:solidFill>
                  <a:schemeClr val="bg1"/>
                </a:solidFill>
              </a:rPr>
              <a:t> 처벌해서는 안 되는 이유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9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830767-2612-FC42-A42B-E1E0D4229585}"/>
              </a:ext>
            </a:extLst>
          </p:cNvPr>
          <p:cNvSpPr txBox="1"/>
          <p:nvPr/>
        </p:nvSpPr>
        <p:spPr>
          <a:xfrm>
            <a:off x="609285" y="2285907"/>
            <a:ext cx="79254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워마드는</a:t>
            </a:r>
            <a:r>
              <a:rPr kumimoji="1" lang="ko-KR" altLang="en-US" dirty="0"/>
              <a:t> 인터넷이 다양한 의견과 주체의 </a:t>
            </a:r>
            <a:r>
              <a:rPr kumimoji="1" lang="ko-KR" altLang="en-US" dirty="0" err="1"/>
              <a:t>토대라는</a:t>
            </a:r>
            <a:r>
              <a:rPr kumimoji="1" lang="ko-KR" altLang="en-US" dirty="0"/>
              <a:t> 증거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 err="1"/>
              <a:t>워마드는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대항표현의</a:t>
            </a:r>
            <a:r>
              <a:rPr kumimoji="1" lang="ko-KR" altLang="en-US" dirty="0"/>
              <a:t> 사례이기도 하지만 여성 역시 인터넷 기술 활용능력을 가지고 있다는 것을 보여주는 좋은 본보기이기도 함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여성들의 인터넷 활용 사례는 더 늘어나야 함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en-US" altLang="ko-KR" dirty="0"/>
              <a:t>Ex. </a:t>
            </a:r>
            <a:r>
              <a:rPr kumimoji="1" lang="ko-KR" altLang="en-US" dirty="0" err="1"/>
              <a:t>페미위키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 err="1"/>
              <a:t>워마드는</a:t>
            </a:r>
            <a:r>
              <a:rPr kumimoji="1" lang="ko-KR" altLang="en-US" dirty="0"/>
              <a:t> 우리 사회의 문제나 현상을 파악하기 위한 분석의 대상이기도 함</a:t>
            </a:r>
            <a:endParaRPr kumimoji="1"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사회적 소수자인 트랜스젠더를 배제하고 생물학적 여성만의 권리를 보장한다는 배타적인 태도에서 모순과 페미니즘이 봉착할 수 있는 딜레마를 발견할 수 있음 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여성의 자유와 해방을 위한 투쟁을 지향하는 페미니즘이 </a:t>
            </a:r>
            <a:r>
              <a:rPr kumimoji="1" lang="ko-KR" altLang="en-US" dirty="0" err="1"/>
              <a:t>물질기반의</a:t>
            </a:r>
            <a:r>
              <a:rPr kumimoji="1" lang="ko-KR" altLang="en-US" dirty="0"/>
              <a:t> 권리 투쟁으로 압축되고 있음</a:t>
            </a:r>
            <a:endParaRPr kumimoji="1" lang="en-US" altLang="ko-KR" dirty="0"/>
          </a:p>
          <a:p>
            <a:pPr marL="285750" indent="-285750">
              <a:buFontTx/>
              <a:buChar char="-"/>
            </a:pPr>
            <a:r>
              <a:rPr kumimoji="1" lang="ko-KR" altLang="en-US" dirty="0"/>
              <a:t>비판보다는 분석이 필요한 지점 </a:t>
            </a:r>
            <a:endParaRPr kumimoji="1" lang="ko-Kore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0EE2F-D650-5347-9FCF-E7395FA7D6A6}"/>
              </a:ext>
            </a:extLst>
          </p:cNvPr>
          <p:cNvSpPr txBox="1"/>
          <p:nvPr/>
        </p:nvSpPr>
        <p:spPr>
          <a:xfrm>
            <a:off x="3024496" y="1104405"/>
            <a:ext cx="309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2400" dirty="0">
                <a:solidFill>
                  <a:schemeClr val="bg1"/>
                </a:solidFill>
              </a:rPr>
              <a:t>워마드의</a:t>
            </a:r>
            <a:r>
              <a:rPr kumimoji="1" lang="ko-KR" altLang="en-US" sz="2400" dirty="0">
                <a:solidFill>
                  <a:schemeClr val="bg1"/>
                </a:solidFill>
              </a:rPr>
              <a:t> 사회적 기능</a:t>
            </a:r>
            <a:endParaRPr kumimoji="1" lang="ko-Kore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53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(회의실)">
  <a:themeElements>
    <a:clrScheme name="이온(회의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이온(회의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(회의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{C932490B-3A37-4943-8397-019DAAA276DE}tf10001076</Template>
  <TotalTime>1941</TotalTime>
  <Words>749</Words>
  <Application>Microsoft Macintosh PowerPoint</Application>
  <PresentationFormat>화면 슬라이드 쇼(4:3)</PresentationFormat>
  <Paragraphs>90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이온(회의실)</vt:lpstr>
      <vt:lpstr>워마드는 처단되어야  하는 ‘사회악’인가?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오경미</dc:creator>
  <cp:lastModifiedBy>오경미</cp:lastModifiedBy>
  <cp:revision>37</cp:revision>
  <dcterms:created xsi:type="dcterms:W3CDTF">2020-10-28T11:56:49Z</dcterms:created>
  <dcterms:modified xsi:type="dcterms:W3CDTF">2020-10-29T23:59:37Z</dcterms:modified>
</cp:coreProperties>
</file>