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9CE9E5-0BC2-4B4B-BA9D-8152FB039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658947"/>
            <a:ext cx="7766936" cy="1646302"/>
          </a:xfrm>
        </p:spPr>
        <p:txBody>
          <a:bodyPr/>
          <a:lstStyle/>
          <a:p>
            <a:r>
              <a:rPr lang="ko-KR" altLang="en-US" b="1" dirty="0">
                <a:solidFill>
                  <a:schemeClr val="tx1"/>
                </a:solidFill>
              </a:rPr>
              <a:t>유해정보 심의와 </a:t>
            </a:r>
            <a:br>
              <a:rPr lang="en-US" altLang="ko-KR" b="1" dirty="0">
                <a:solidFill>
                  <a:schemeClr val="tx1"/>
                </a:solidFill>
              </a:rPr>
            </a:br>
            <a:r>
              <a:rPr lang="ko-KR" altLang="en-US" b="1" dirty="0" err="1">
                <a:solidFill>
                  <a:schemeClr val="tx1"/>
                </a:solidFill>
              </a:rPr>
              <a:t>정보매개자의</a:t>
            </a:r>
            <a:r>
              <a:rPr lang="ko-KR" altLang="en-US" b="1" dirty="0">
                <a:solidFill>
                  <a:schemeClr val="tx1"/>
                </a:solidFill>
              </a:rPr>
              <a:t> 책임 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DC2133B-9ED1-4B60-8649-1904FFF1E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880827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손 지 원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ko-KR" alt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oogle Sans"/>
              </a:rPr>
              <a:t>성평등사회와 </a:t>
            </a:r>
            <a:r>
              <a:rPr lang="ko-KR" altLang="en-US" b="0" i="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oogle Sans"/>
              </a:rPr>
              <a:t>정보매개자책임제한</a:t>
            </a:r>
            <a:r>
              <a:rPr lang="ko-KR" altLang="en-US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oogle Sans"/>
              </a:rPr>
              <a:t> 제도 확립을 위한 세미나  </a:t>
            </a:r>
            <a:r>
              <a:rPr lang="en-US" altLang="ko-KR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oogle Sans"/>
              </a:rPr>
              <a:t>(2020. 10. 30</a:t>
            </a:r>
            <a:r>
              <a:rPr lang="en-US" altLang="ko-KR" b="0" i="0" dirty="0">
                <a:solidFill>
                  <a:srgbClr val="202124"/>
                </a:solidFill>
                <a:effectLst/>
                <a:latin typeface="Google Sans"/>
              </a:rPr>
              <a:t>) </a:t>
            </a:r>
            <a:endParaRPr lang="en-US" altLang="ko-KR" dirty="0">
              <a:solidFill>
                <a:srgbClr val="202124"/>
              </a:solidFill>
              <a:latin typeface="Google Sans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5130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BC1256-FD0A-48FC-B666-55E25722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8695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</a:t>
            </a:r>
            <a:r>
              <a:rPr lang="ko-KR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유해성’을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이유로 한 표현물 검열의 위헌성 </a:t>
            </a:r>
            <a:br>
              <a:rPr lang="ko-KR" altLang="en-US" dirty="0"/>
            </a:b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E180AFC-08D8-428C-91F7-40915C101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5243"/>
            <a:ext cx="8596668" cy="4536119"/>
          </a:xfrm>
        </p:spPr>
        <p:txBody>
          <a:bodyPr>
            <a:normAutofit/>
          </a:bodyPr>
          <a:lstStyle/>
          <a:p>
            <a:r>
              <a:rPr lang="ko-KR" altLang="en-US" dirty="0"/>
              <a:t>불법정보 아닌 유해정보는 해악이 불분명</a:t>
            </a:r>
            <a:r>
              <a:rPr lang="en-US" altLang="ko-KR" dirty="0"/>
              <a:t> </a:t>
            </a:r>
          </a:p>
          <a:p>
            <a:r>
              <a:rPr lang="ko-KR" altLang="en-US" dirty="0"/>
              <a:t>추상적이고 불명확한 개념을 기준으로 한 국가의 표현물 검열</a:t>
            </a:r>
            <a:endParaRPr lang="en-US" altLang="ko-KR" dirty="0"/>
          </a:p>
          <a:p>
            <a:pPr lvl="1"/>
            <a:r>
              <a:rPr lang="ko-KR" altLang="en-US" dirty="0"/>
              <a:t> 정치적 남용 우려 뿐 아니라</a:t>
            </a:r>
            <a:r>
              <a:rPr lang="en-US" altLang="ko-KR" dirty="0"/>
              <a:t>, </a:t>
            </a:r>
            <a:r>
              <a:rPr lang="ko-KR" altLang="en-US" dirty="0"/>
              <a:t>국가의 국민의 사상 통제로 이어질 수 있다는 점에서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/>
              <a:t>     </a:t>
            </a:r>
            <a:r>
              <a:rPr lang="ko-KR" altLang="en-US" dirty="0"/>
              <a:t>민주주의 사회에서는 금기시 </a:t>
            </a:r>
            <a:endParaRPr lang="en-US" altLang="ko-KR" dirty="0"/>
          </a:p>
          <a:p>
            <a:pPr lvl="1"/>
            <a:r>
              <a:rPr lang="ko-KR" altLang="en-US" dirty="0"/>
              <a:t>필연적으로 과잉 규제로 이어져 표현의 자유 침해 </a:t>
            </a:r>
            <a:endParaRPr lang="en-US" altLang="ko-KR" dirty="0"/>
          </a:p>
          <a:p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“유해성에 대한 막연한 의심이나 유해의 가능성만으로 표현물의 내용을 광범위하게 규제하는 것은 표현의 자유와 조화될 수 없다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…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대저 전체주의 사회와 달리 국가의 </a:t>
            </a:r>
            <a:r>
              <a:rPr lang="ko-KR" altLang="en-US" sz="1800" dirty="0" err="1">
                <a:solidFill>
                  <a:srgbClr val="000000"/>
                </a:solidFill>
                <a:effectLst/>
                <a:latin typeface="+mn-ea"/>
              </a:rPr>
              <a:t>무류성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(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無謬性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)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을 믿지 않으며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다원성과 가치상대주의를 이념적 기초로 하는 민주주의 사회에서 “공공의 </a:t>
            </a:r>
            <a:r>
              <a:rPr lang="ko-KR" altLang="en-US" sz="1800" dirty="0" err="1">
                <a:solidFill>
                  <a:srgbClr val="000000"/>
                </a:solidFill>
                <a:effectLst/>
                <a:latin typeface="+mn-ea"/>
              </a:rPr>
              <a:t>안녕질서”나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 “</a:t>
            </a:r>
            <a:r>
              <a:rPr lang="ko-KR" altLang="en-US" sz="1800" dirty="0" err="1">
                <a:solidFill>
                  <a:srgbClr val="000000"/>
                </a:solidFill>
                <a:effectLst/>
                <a:latin typeface="+mn-ea"/>
              </a:rPr>
              <a:t>미풍양속”과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 같은 상대적이고 가변적인 개념을 잣대로 표현의 허용 여부를 국가가 재단하게 되면 언론과 사상의 자유시장이 왜곡되고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정치적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이데올로기적으로 악용될 우려가 있다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...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민주주의에서 어떤 표현이나 정보의 가치 유무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 err="1">
                <a:solidFill>
                  <a:srgbClr val="000000"/>
                </a:solidFill>
                <a:effectLst/>
                <a:latin typeface="+mn-ea"/>
              </a:rPr>
              <a:t>해악성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 유무를 국가가 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1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차적으로 재단하여서는 아니되고 시민사회의 자기교정기능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사상과 의견의 </a:t>
            </a:r>
            <a:r>
              <a:rPr lang="ko-KR" altLang="en-US" sz="1800" dirty="0" err="1">
                <a:solidFill>
                  <a:srgbClr val="000000"/>
                </a:solidFill>
                <a:effectLst/>
                <a:latin typeface="+mn-ea"/>
              </a:rPr>
              <a:t>경쟁메커니즘에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 맡겨야 한다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(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헌법재판소 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2002. 6. 27.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결정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99</a:t>
            </a:r>
            <a:r>
              <a:rPr lang="ko-KR" altLang="en-US" sz="1800" dirty="0" err="1">
                <a:solidFill>
                  <a:srgbClr val="000000"/>
                </a:solidFill>
                <a:effectLst/>
                <a:latin typeface="+mn-ea"/>
              </a:rPr>
              <a:t>헌마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480)</a:t>
            </a:r>
          </a:p>
          <a:p>
            <a:endParaRPr lang="ko-KR" altLang="en-US" sz="1800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6645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7EA3A0-6A8F-499E-BE39-636930854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6831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방송통신심의위원회의 유해정보 심의 </a:t>
            </a:r>
            <a:br>
              <a:rPr lang="ko-KR" altLang="en-US" dirty="0"/>
            </a:b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B11630-8C40-4A77-BB95-99B2B1DDF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6431"/>
            <a:ext cx="8596668" cy="4704931"/>
          </a:xfrm>
        </p:spPr>
        <p:txBody>
          <a:bodyPr/>
          <a:lstStyle/>
          <a:p>
            <a:r>
              <a:rPr lang="ko-KR" altLang="en-US" dirty="0"/>
              <a:t>방송통신심의위원회는 불법정보 아닌 </a:t>
            </a:r>
            <a:r>
              <a:rPr lang="en-US" altLang="ko-KR" dirty="0"/>
              <a:t>‘</a:t>
            </a:r>
            <a:r>
              <a:rPr lang="ko-KR" altLang="en-US" dirty="0"/>
              <a:t>유해정보</a:t>
            </a:r>
            <a:r>
              <a:rPr lang="en-US" altLang="ko-KR" dirty="0"/>
              <a:t>’</a:t>
            </a:r>
            <a:r>
              <a:rPr lang="ko-KR" altLang="en-US" dirty="0"/>
              <a:t>에 대해서도 심의하고 있음</a:t>
            </a:r>
            <a:r>
              <a:rPr lang="en-US" altLang="ko-KR" dirty="0"/>
              <a:t>. </a:t>
            </a:r>
          </a:p>
          <a:p>
            <a:endParaRPr lang="ko-KR" altLang="en-US" dirty="0"/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E00BD7E0-59B3-44EA-A49C-BFC954939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513147"/>
              </p:ext>
            </p:extLst>
          </p:nvPr>
        </p:nvGraphicFramePr>
        <p:xfrm>
          <a:off x="794044" y="1877842"/>
          <a:ext cx="8128000" cy="43705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614770820"/>
                    </a:ext>
                  </a:extLst>
                </a:gridCol>
              </a:tblGrid>
              <a:tr h="43705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/>
                        <a:t>방송통신위원회의 설치 및 운영에 관한 법률</a:t>
                      </a:r>
                      <a:endParaRPr lang="en-US" altLang="ko-KR" b="0" dirty="0"/>
                    </a:p>
                    <a:p>
                      <a:pPr latinLnBrk="1"/>
                      <a:endParaRPr lang="ko-KR" altLang="en-US" b="0" dirty="0"/>
                    </a:p>
                    <a:p>
                      <a:pPr latinLnBrk="1"/>
                      <a:r>
                        <a:rPr lang="ko-KR" altLang="en-US" b="0" dirty="0"/>
                        <a:t>제</a:t>
                      </a:r>
                      <a:r>
                        <a:rPr lang="en-US" altLang="ko-KR" b="0" dirty="0"/>
                        <a:t>21</a:t>
                      </a:r>
                      <a:r>
                        <a:rPr lang="ko-KR" altLang="en-US" b="0" dirty="0"/>
                        <a:t>조</a:t>
                      </a:r>
                      <a:r>
                        <a:rPr lang="en-US" altLang="ko-KR" b="0" dirty="0"/>
                        <a:t>(</a:t>
                      </a:r>
                      <a:r>
                        <a:rPr lang="ko-KR" altLang="en-US" b="0" dirty="0"/>
                        <a:t>심의위원회의 직무</a:t>
                      </a:r>
                      <a:r>
                        <a:rPr lang="en-US" altLang="ko-KR" b="0" dirty="0"/>
                        <a:t>) </a:t>
                      </a:r>
                      <a:r>
                        <a:rPr lang="ko-KR" altLang="en-US" b="0" dirty="0"/>
                        <a:t>심의위원회의 직무는 다음 각 호와 같다</a:t>
                      </a:r>
                      <a:r>
                        <a:rPr lang="en-US" altLang="ko-KR" b="0" dirty="0"/>
                        <a:t>.</a:t>
                      </a:r>
                    </a:p>
                    <a:p>
                      <a:pPr latinLnBrk="1"/>
                      <a:r>
                        <a:rPr lang="en-US" altLang="ko-KR" b="0" dirty="0"/>
                        <a:t>3. </a:t>
                      </a:r>
                      <a:r>
                        <a:rPr lang="ko-KR" altLang="en-US" b="0" dirty="0"/>
                        <a:t>「정보통신망 이용촉진 및 정보보호 등에 관한 법률」 제</a:t>
                      </a:r>
                      <a:r>
                        <a:rPr lang="en-US" altLang="ko-KR" b="0" dirty="0"/>
                        <a:t>44</a:t>
                      </a:r>
                      <a:r>
                        <a:rPr lang="ko-KR" altLang="en-US" b="0" dirty="0"/>
                        <a:t>조의</a:t>
                      </a:r>
                      <a:r>
                        <a:rPr lang="en-US" altLang="ko-KR" b="0" dirty="0"/>
                        <a:t>7</a:t>
                      </a:r>
                      <a:r>
                        <a:rPr lang="ko-KR" altLang="en-US" b="0" dirty="0"/>
                        <a:t>에 규정된 사항의 심의</a:t>
                      </a:r>
                    </a:p>
                    <a:p>
                      <a:pPr latinLnBrk="1"/>
                      <a:r>
                        <a:rPr lang="en-US" altLang="ko-KR" b="0" dirty="0"/>
                        <a:t>4. </a:t>
                      </a:r>
                      <a:r>
                        <a:rPr lang="ko-KR" altLang="en-US" b="0" dirty="0"/>
                        <a:t>전기통신회선을 통하여 일반에게 공개되어 유통되는 정보 중 </a:t>
                      </a:r>
                      <a:r>
                        <a:rPr lang="ko-KR" altLang="en-US" b="0" u="sng" dirty="0"/>
                        <a:t>건전한 통신윤리의 함양을 위하여 필요한 사항</a:t>
                      </a:r>
                      <a:r>
                        <a:rPr lang="ko-KR" altLang="en-US" b="0" dirty="0"/>
                        <a:t>으로서 대통령령으로 정하는 정보의 심의 및 시정요구</a:t>
                      </a:r>
                    </a:p>
                    <a:p>
                      <a:pPr latinLnBrk="1"/>
                      <a:endParaRPr lang="ko-KR" altLang="en-US" b="0" dirty="0"/>
                    </a:p>
                    <a:p>
                      <a:pPr latinLnBrk="1"/>
                      <a:r>
                        <a:rPr lang="ko-KR" altLang="en-US" b="0" dirty="0"/>
                        <a:t>시행령 제</a:t>
                      </a:r>
                      <a:r>
                        <a:rPr lang="en-US" altLang="ko-KR" b="0" dirty="0"/>
                        <a:t>8</a:t>
                      </a:r>
                      <a:r>
                        <a:rPr lang="ko-KR" altLang="en-US" b="0" dirty="0"/>
                        <a:t>조</a:t>
                      </a:r>
                      <a:r>
                        <a:rPr lang="en-US" altLang="ko-KR" b="0" dirty="0"/>
                        <a:t>(</a:t>
                      </a:r>
                      <a:r>
                        <a:rPr lang="ko-KR" altLang="en-US" b="0" dirty="0"/>
                        <a:t>심의위원회의 심의대상 정보 등</a:t>
                      </a:r>
                      <a:r>
                        <a:rPr lang="en-US" altLang="ko-KR" b="0" dirty="0"/>
                        <a:t>) </a:t>
                      </a:r>
                    </a:p>
                    <a:p>
                      <a:pPr latinLnBrk="1"/>
                      <a:r>
                        <a:rPr lang="en-US" altLang="ko-KR" b="0" dirty="0"/>
                        <a:t>① </a:t>
                      </a:r>
                      <a:r>
                        <a:rPr lang="ko-KR" altLang="en-US" b="0" dirty="0"/>
                        <a:t>법 제</a:t>
                      </a:r>
                      <a:r>
                        <a:rPr lang="en-US" altLang="ko-KR" b="0" dirty="0"/>
                        <a:t>21</a:t>
                      </a:r>
                      <a:r>
                        <a:rPr lang="ko-KR" altLang="en-US" b="0" dirty="0"/>
                        <a:t>조제</a:t>
                      </a:r>
                      <a:r>
                        <a:rPr lang="en-US" altLang="ko-KR" b="0" dirty="0"/>
                        <a:t>4</a:t>
                      </a:r>
                      <a:r>
                        <a:rPr lang="ko-KR" altLang="en-US" b="0" dirty="0"/>
                        <a:t>호에서 </a:t>
                      </a:r>
                      <a:r>
                        <a:rPr lang="en-US" altLang="ko-KR" b="0" dirty="0"/>
                        <a:t>"</a:t>
                      </a:r>
                      <a:r>
                        <a:rPr lang="ko-KR" altLang="en-US" b="0" dirty="0"/>
                        <a:t>대통령령이 정하는 정보</a:t>
                      </a:r>
                      <a:r>
                        <a:rPr lang="en-US" altLang="ko-KR" b="0" dirty="0"/>
                        <a:t>"</a:t>
                      </a:r>
                      <a:r>
                        <a:rPr lang="ko-KR" altLang="en-US" b="0" dirty="0"/>
                        <a:t>란 정보통신망을 통하여 유통되는 정보 중 「정보통신망 이용촉진 및 정보보호 등에 관한 법률」 제</a:t>
                      </a:r>
                      <a:r>
                        <a:rPr lang="en-US" altLang="ko-KR" b="0" dirty="0"/>
                        <a:t>44</a:t>
                      </a:r>
                      <a:r>
                        <a:rPr lang="ko-KR" altLang="en-US" b="0" dirty="0"/>
                        <a:t>조의</a:t>
                      </a:r>
                      <a:r>
                        <a:rPr lang="en-US" altLang="ko-KR" b="0" dirty="0"/>
                        <a:t>7</a:t>
                      </a:r>
                      <a:r>
                        <a:rPr lang="ko-KR" altLang="en-US" b="0" dirty="0"/>
                        <a:t>에 따른 </a:t>
                      </a:r>
                      <a:r>
                        <a:rPr lang="ko-KR" altLang="en-US" b="0" u="sng" dirty="0"/>
                        <a:t>불법정보 및 청소년에게 유해한 정보 등 심의가 필요하다고 인정되는 정보</a:t>
                      </a:r>
                      <a:r>
                        <a:rPr lang="ko-KR" altLang="en-US" b="0" dirty="0"/>
                        <a:t>를 말한다</a:t>
                      </a:r>
                      <a:r>
                        <a:rPr lang="en-US" altLang="ko-KR" b="0" dirty="0"/>
                        <a:t>.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553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719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39E066-911D-4079-B254-A983DD47E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146" y="215706"/>
            <a:ext cx="8596668" cy="586154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방송통신심의위원회의 유해정보 심의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40BEDA1-0592-4300-9E95-3E2288BA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08" y="980049"/>
            <a:ext cx="10984784" cy="5662245"/>
          </a:xfrm>
        </p:spPr>
        <p:txBody>
          <a:bodyPr>
            <a:normAutofit fontScale="77500" lnSpcReduction="20000"/>
          </a:bodyPr>
          <a:lstStyle/>
          <a:p>
            <a:pPr marL="0" marR="0" indent="0"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&lt;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정보통신에 관한 심의규정 중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&gt; </a:t>
            </a:r>
            <a:endParaRPr lang="ko-KR" altLang="en-US" sz="1800" dirty="0">
              <a:solidFill>
                <a:srgbClr val="000000"/>
              </a:solidFill>
              <a:effectLst/>
              <a:latin typeface="+mn-ea"/>
            </a:endParaRP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제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5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조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(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국제 평화 질서 위반 등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)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국제 평화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국제 질서 및 국가 간의 우의를 현저히 해할 우려가 있는 다음 각 호의 정보를 유통하여서는 아니 된다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.</a:t>
            </a:r>
            <a:endParaRPr lang="ko-KR" altLang="en-US" sz="1800" dirty="0">
              <a:solidFill>
                <a:srgbClr val="000000"/>
              </a:solidFill>
              <a:effectLst/>
              <a:latin typeface="+mn-ea"/>
            </a:endParaRP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3.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그 밖에 외국의 정치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·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종교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·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문화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·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사회에 대한 비방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·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비하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·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멸시 등 국가 간의 우의를 현저히 해할 우려가 있는 정보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제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8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조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(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선량한 풍속 기타 사회질서 위반 등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)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선량한 풍속 기타 사회질서를 현저히 해할 우려가 있는 내용의 다음 각 호의 정보를 유통하여서는 아니 된다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. </a:t>
            </a:r>
            <a:endParaRPr lang="ko-KR" altLang="en-US" sz="1800" dirty="0">
              <a:solidFill>
                <a:srgbClr val="000000"/>
              </a:solidFill>
              <a:effectLst/>
              <a:latin typeface="+mn-ea"/>
            </a:endParaRP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2.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폭력성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·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잔혹성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·</a:t>
            </a:r>
            <a:r>
              <a:rPr lang="ko-KR" altLang="en-US" sz="1800" dirty="0" err="1">
                <a:solidFill>
                  <a:srgbClr val="000000"/>
                </a:solidFill>
                <a:effectLst/>
                <a:latin typeface="+mn-ea"/>
              </a:rPr>
              <a:t>혐오성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 등이 심각한 다음 각목의 정보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바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과도한 욕설 등 저속한 언어 등을 사용하여 혐오감 또는 불쾌감을 주는 내용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사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그 밖에 사람 또는 동물 등에 대한 육체적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·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정신적 고통 등을 사실적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·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구체적으로 표현하여 잔혹 또는 혐오감을 주는 내용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3.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사회통합 및 사회질서를 저해하는 다음 각목의 정보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나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미신숭배 등 비과학적인 생활태도를 조장하거나 정당화하는 내용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다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특정 종교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종파 또는 종교의식을 비방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왜곡하거나 조롱하는 내용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라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장애인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노약자 등 사회적인 소외계층을 비하하는 내용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마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학교교육 등 교육을 왜곡하여 현저히 교육기풍을 해하는 내용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바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합리적 </a:t>
            </a:r>
            <a:r>
              <a:rPr lang="ko-KR" altLang="en-US" sz="1800" dirty="0" err="1">
                <a:solidFill>
                  <a:srgbClr val="000000"/>
                </a:solidFill>
                <a:effectLst/>
                <a:latin typeface="+mn-ea"/>
              </a:rPr>
              <a:t>이유없이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 성별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종교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장애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나이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사회적 신분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출신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인종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지역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직업 등을 차별하거나 이에 대한 편견을 조장하는 내용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사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자살을 목적으로 하거나 이를 미화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방조 또는 권유하여 자살 충동을 일으킬 우려가 있는 정보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카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그 밖에 사회적 혼란을 현저히 야기할 우려가 있는 내용</a:t>
            </a:r>
          </a:p>
          <a:p>
            <a:pPr marL="0" marR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5.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반인륜적 패륜적 행위 등 선량한 풍속 그 밖의 사회질서를 현저히 저해하는 정보</a:t>
            </a:r>
          </a:p>
        </p:txBody>
      </p:sp>
    </p:spTree>
    <p:extLst>
      <p:ext uri="{BB962C8B-B14F-4D97-AF65-F5344CB8AC3E}">
        <p14:creationId xmlns:p14="http://schemas.microsoft.com/office/powerpoint/2010/main" val="250097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EC9E64-BE35-4730-859C-A3446A3C2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131" y="229821"/>
            <a:ext cx="9817164" cy="586154"/>
          </a:xfrm>
        </p:spPr>
        <p:txBody>
          <a:bodyPr>
            <a:normAutofit fontScale="90000"/>
          </a:bodyPr>
          <a:lstStyle/>
          <a:p>
            <a:r>
              <a:rPr lang="ko-KR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워마드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내 시정요구 대상 정보는 대부분 유해정보  </a:t>
            </a:r>
            <a:br>
              <a:rPr lang="ko-KR" altLang="en-US" dirty="0"/>
            </a:br>
            <a:br>
              <a:rPr lang="ko-KR" altLang="en-US" dirty="0"/>
            </a:br>
            <a:endParaRPr lang="ko-KR" altLang="en-US" dirty="0"/>
          </a:p>
        </p:txBody>
      </p:sp>
      <p:pic>
        <p:nvPicPr>
          <p:cNvPr id="7" name="내용 개체 틀 6" descr="텍스트이(가) 표시된 사진&#10;&#10;자동 생성된 설명">
            <a:extLst>
              <a:ext uri="{FF2B5EF4-FFF2-40B4-BE49-F238E27FC236}">
                <a16:creationId xmlns:a16="http://schemas.microsoft.com/office/drawing/2014/main" id="{33ADC2E9-835A-4BC1-838B-BF1877FC060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7280" y="956604"/>
            <a:ext cx="4998720" cy="5901396"/>
          </a:xfrm>
        </p:spPr>
      </p:pic>
      <p:pic>
        <p:nvPicPr>
          <p:cNvPr id="9" name="내용 개체 틀 8" descr="테이블이(가) 표시된 사진&#10;&#10;자동 생성된 설명">
            <a:extLst>
              <a:ext uri="{FF2B5EF4-FFF2-40B4-BE49-F238E27FC236}">
                <a16:creationId xmlns:a16="http://schemas.microsoft.com/office/drawing/2014/main" id="{2F827EB8-8D20-4084-947A-F8025396216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48017" y="1659988"/>
            <a:ext cx="5396980" cy="3207434"/>
          </a:xfrm>
        </p:spPr>
      </p:pic>
    </p:spTree>
    <p:extLst>
      <p:ext uri="{BB962C8B-B14F-4D97-AF65-F5344CB8AC3E}">
        <p14:creationId xmlns:p14="http://schemas.microsoft.com/office/powerpoint/2010/main" val="745116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DE262F22-39CF-4300-8D20-E63B2487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13780" cy="740898"/>
          </a:xfrm>
        </p:spPr>
        <p:txBody>
          <a:bodyPr>
            <a:normAutofit fontScale="90000"/>
          </a:bodyPr>
          <a:lstStyle/>
          <a:p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유해정보에 대한 시정요구와 </a:t>
            </a:r>
            <a:r>
              <a:rPr lang="ko-KR" altLang="en-US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정보매개자의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책임 </a:t>
            </a:r>
            <a:br>
              <a:rPr lang="ko-KR" altLang="en-US" dirty="0"/>
            </a:br>
            <a:br>
              <a:rPr lang="ko-KR" altLang="en-US" dirty="0"/>
            </a:br>
            <a:endParaRPr lang="ko-KR" alt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4E26363-8E49-4166-8D78-73E2F3535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0499"/>
            <a:ext cx="9563946" cy="4690864"/>
          </a:xfrm>
        </p:spPr>
        <p:txBody>
          <a:bodyPr>
            <a:normAutofit/>
          </a:bodyPr>
          <a:lstStyle/>
          <a:p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방송통신심의위원회의 시정요구는 </a:t>
            </a:r>
            <a:r>
              <a:rPr lang="ko-KR" altLang="en-US" sz="1800" dirty="0" err="1">
                <a:solidFill>
                  <a:srgbClr val="000000"/>
                </a:solidFill>
                <a:effectLst/>
                <a:latin typeface="+mn-ea"/>
              </a:rPr>
              <a:t>정보매개자가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 시정요구 내용대로 따를 의무 없음</a:t>
            </a:r>
            <a:endParaRPr lang="en-US" altLang="ko-KR" sz="1800" dirty="0">
              <a:solidFill>
                <a:srgbClr val="000000"/>
              </a:solidFill>
              <a:effectLst/>
              <a:latin typeface="+mn-ea"/>
            </a:endParaRPr>
          </a:p>
          <a:p>
            <a:pPr lvl="1"/>
            <a:r>
              <a:rPr lang="ko-KR" altLang="en-US" dirty="0">
                <a:solidFill>
                  <a:srgbClr val="000000"/>
                </a:solidFill>
                <a:effectLst/>
                <a:latin typeface="+mn-ea"/>
              </a:rPr>
              <a:t>조치결과 통보의무만 있음</a:t>
            </a:r>
            <a:endParaRPr lang="en-US" altLang="ko-KR" dirty="0">
              <a:solidFill>
                <a:srgbClr val="0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 indent="-285750"/>
            <a:r>
              <a:rPr lang="ko-KR" altLang="en-US" dirty="0">
                <a:solidFill>
                  <a:srgbClr val="000000"/>
                </a:solidFill>
                <a:latin typeface="+mn-ea"/>
              </a:rPr>
              <a:t>불법정보인 경우에는</a:t>
            </a:r>
            <a:r>
              <a:rPr lang="en-US" altLang="ko-KR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dirty="0">
                <a:solidFill>
                  <a:srgbClr val="000000"/>
                </a:solidFill>
                <a:latin typeface="+mn-ea"/>
              </a:rPr>
              <a:t>방송통신위원회의 </a:t>
            </a:r>
            <a:r>
              <a:rPr lang="ko-KR" altLang="en-US" sz="1800" dirty="0" err="1">
                <a:solidFill>
                  <a:srgbClr val="000000"/>
                </a:solidFill>
                <a:effectLst/>
                <a:latin typeface="+mn-ea"/>
              </a:rPr>
              <a:t>취급거부ㆍ정지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 또는 제한 명령으로 넘어갈 수 있고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이 명령에는 강제력이 있으나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, ‘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유해정보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＇</a:t>
            </a:r>
            <a:r>
              <a:rPr lang="ko-KR" altLang="en-US" sz="1800" dirty="0">
                <a:solidFill>
                  <a:srgbClr val="000000"/>
                </a:solidFill>
                <a:effectLst/>
                <a:latin typeface="+mn-ea"/>
              </a:rPr>
              <a:t>인 경우에는 방통위의 명령 대상이 아님</a:t>
            </a:r>
            <a:r>
              <a:rPr lang="en-US" altLang="ko-KR" sz="1800" dirty="0">
                <a:solidFill>
                  <a:srgbClr val="000000"/>
                </a:solidFill>
                <a:effectLst/>
                <a:latin typeface="+mn-ea"/>
              </a:rPr>
              <a:t>.</a:t>
            </a:r>
            <a:endParaRPr lang="en-US" altLang="ko-KR" dirty="0">
              <a:solidFill>
                <a:srgbClr val="000000"/>
              </a:solidFill>
              <a:latin typeface="+mn-ea"/>
            </a:endParaRPr>
          </a:p>
          <a:p>
            <a:pPr indent="-285750"/>
            <a:endParaRPr lang="en-US" altLang="ko-KR" dirty="0">
              <a:solidFill>
                <a:srgbClr val="000000"/>
              </a:solidFill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pPr marL="457200" lvl="1" indent="0">
              <a:buNone/>
            </a:pPr>
            <a:endParaRPr lang="en-US" altLang="ko-KR" dirty="0">
              <a:solidFill>
                <a:srgbClr val="000000"/>
              </a:solidFill>
              <a:effectLst/>
              <a:latin typeface="바탕" panose="02030600000101010101" pitchFamily="18" charset="-127"/>
              <a:ea typeface="바탕" panose="02030600000101010101" pitchFamily="18" charset="-127"/>
            </a:endParaRPr>
          </a:p>
          <a:p>
            <a:endParaRPr lang="ko-KR" altLang="en-US" dirty="0"/>
          </a:p>
        </p:txBody>
      </p:sp>
      <p:graphicFrame>
        <p:nvGraphicFramePr>
          <p:cNvPr id="7" name="표 7">
            <a:extLst>
              <a:ext uri="{FF2B5EF4-FFF2-40B4-BE49-F238E27FC236}">
                <a16:creationId xmlns:a16="http://schemas.microsoft.com/office/drawing/2014/main" id="{C775112C-6C81-498C-8BD4-865304DF6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311646"/>
              </p:ext>
            </p:extLst>
          </p:nvPr>
        </p:nvGraphicFramePr>
        <p:xfrm>
          <a:off x="923779" y="3154680"/>
          <a:ext cx="8459372" cy="28346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59372">
                  <a:extLst>
                    <a:ext uri="{9D8B030D-6E8A-4147-A177-3AD203B41FA5}">
                      <a16:colId xmlns:a16="http://schemas.microsoft.com/office/drawing/2014/main" val="3475314313"/>
                    </a:ext>
                  </a:extLst>
                </a:gridCol>
              </a:tblGrid>
              <a:tr h="257087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방송통신위원회의 설치 및 운영에 관한 법률 시행령 제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조</a:t>
                      </a: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③ 정보통신서비스제공자 또는 게시판 </a:t>
                      </a:r>
                      <a:r>
                        <a:rPr lang="ko-KR" alt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관리ㆍ운영자는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제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항 및 제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항에 따른 </a:t>
                      </a:r>
                      <a:r>
                        <a:rPr lang="ko-KR" altLang="en-US" sz="1800" b="0" i="0" u="none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시정요구를 받은 경우에는 그 조치결과를 심의위원회에 지체없이 통보하여야 한다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④ 심의위원회는 정보통신서비스제공자 또는 게시판 </a:t>
                      </a:r>
                      <a:r>
                        <a:rPr lang="ko-KR" alt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관리ㆍ운영자가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제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항에 따른 시정요구에 따르지 아니하는 경우로서 해당 정보가 「정보통신망 이용촉진 및 정보보호 등에 관한 법률」 제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44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조의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제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항제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호부터 제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호까지의 규정에 따른 불법정보인 때에는 방송통신위원회에 정보통신서비스제공자 또는 게시판 </a:t>
                      </a:r>
                      <a:r>
                        <a:rPr lang="ko-KR" alt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관리ㆍ운영자로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하여금 그 </a:t>
                      </a:r>
                      <a:r>
                        <a:rPr lang="ko-KR" alt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취급거부ㆍ정지</a:t>
                      </a:r>
                      <a:r>
                        <a:rPr lang="ko-KR" alt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또는 제한을 하도록 하는 명령을 하여 줄 것을 요청할 수 있다</a:t>
                      </a:r>
                      <a:r>
                        <a:rPr lang="en-US" altLang="ko-KR" sz="1800" b="0" i="0" kern="1200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624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914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4A2AB9-2161-4F6D-9CA9-9A8645A31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745" y="15590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유해정보 유통을 이유로 한 </a:t>
            </a:r>
            <a:b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사이트 폐쇄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엄단 주장은 부당  </a:t>
            </a:r>
            <a:br>
              <a:rPr lang="ko-KR" altLang="en-US" dirty="0"/>
            </a:br>
            <a:br>
              <a:rPr lang="ko-KR" altLang="en-US" dirty="0"/>
            </a:br>
            <a:endParaRPr lang="ko-KR" altLang="en-US" dirty="0"/>
          </a:p>
        </p:txBody>
      </p:sp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B9C5D161-48FF-4B2A-AF10-F48471D065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2760" y="1476705"/>
            <a:ext cx="4598840" cy="5381293"/>
          </a:xfrm>
        </p:spPr>
      </p:pic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75B575A3-DB8E-4A96-B2B0-E15D6D187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57343" y="2316097"/>
            <a:ext cx="6311554" cy="3880773"/>
          </a:xfrm>
        </p:spPr>
        <p:txBody>
          <a:bodyPr>
            <a:noAutofit/>
          </a:bodyPr>
          <a:lstStyle/>
          <a:p>
            <a:r>
              <a:rPr lang="ko-KR" altLang="en-US" sz="2000" b="1" dirty="0">
                <a:latin typeface="+mn-ea"/>
              </a:rPr>
              <a:t>추상적이고 불명확한 개념을 기준으로 한 </a:t>
            </a:r>
            <a:endParaRPr lang="en-US" altLang="ko-KR" sz="2000" b="1" dirty="0">
              <a:latin typeface="+mn-ea"/>
            </a:endParaRPr>
          </a:p>
          <a:p>
            <a:pPr marL="0" indent="0">
              <a:buNone/>
            </a:pPr>
            <a:r>
              <a:rPr lang="en-US" altLang="ko-KR" sz="2000" b="1" dirty="0">
                <a:latin typeface="+mn-ea"/>
              </a:rPr>
              <a:t>     </a:t>
            </a:r>
            <a:r>
              <a:rPr lang="ko-KR" altLang="en-US" sz="2000" b="1" dirty="0">
                <a:latin typeface="+mn-ea"/>
              </a:rPr>
              <a:t>유해정보 검열의 위헌성</a:t>
            </a:r>
            <a:endParaRPr lang="en-US" altLang="ko-KR" sz="2000" b="1" dirty="0">
              <a:latin typeface="+mn-ea"/>
            </a:endParaRPr>
          </a:p>
          <a:p>
            <a:pPr marL="0" indent="0">
              <a:buNone/>
            </a:pPr>
            <a:r>
              <a:rPr lang="ko-KR" altLang="en-US" sz="2000" b="1" dirty="0">
                <a:latin typeface="+mn-ea"/>
              </a:rPr>
              <a:t> </a:t>
            </a:r>
            <a:endParaRPr lang="en-US" altLang="ko-KR" sz="2000" b="1" dirty="0">
              <a:latin typeface="+mn-ea"/>
            </a:endParaRPr>
          </a:p>
          <a:p>
            <a:r>
              <a:rPr lang="ko-KR" altLang="en-US" sz="2000" b="1" dirty="0">
                <a:latin typeface="+mn-ea"/>
              </a:rPr>
              <a:t>온라인 커뮤니티의 기능</a:t>
            </a:r>
            <a:endParaRPr lang="en-US" altLang="ko-KR" sz="2000" b="1" dirty="0">
              <a:latin typeface="+mn-ea"/>
            </a:endParaRPr>
          </a:p>
          <a:p>
            <a:pPr lvl="1"/>
            <a:r>
              <a:rPr lang="en-US" altLang="ko-KR" sz="2000" b="1" dirty="0">
                <a:latin typeface="+mn-ea"/>
              </a:rPr>
              <a:t> </a:t>
            </a:r>
            <a:r>
              <a:rPr lang="ko-KR" altLang="en-US" sz="2000" b="1" dirty="0">
                <a:latin typeface="+mn-ea"/>
              </a:rPr>
              <a:t>불특정 다수 이용자들의 자유로운 표현의 장</a:t>
            </a:r>
            <a:endParaRPr lang="en-US" altLang="ko-KR" sz="2000" b="1" dirty="0">
              <a:latin typeface="+mn-ea"/>
            </a:endParaRPr>
          </a:p>
          <a:p>
            <a:pPr marL="0" indent="0">
              <a:buNone/>
            </a:pPr>
            <a:endParaRPr lang="en-US" altLang="ko-KR" sz="2000" b="1" dirty="0">
              <a:latin typeface="+mn-ea"/>
            </a:endParaRPr>
          </a:p>
          <a:p>
            <a:r>
              <a:rPr lang="ko-KR" altLang="en-US" sz="2000" b="1" dirty="0">
                <a:latin typeface="+mn-ea"/>
              </a:rPr>
              <a:t>표현의 자유는 </a:t>
            </a:r>
            <a:r>
              <a:rPr lang="en-US" altLang="ko-KR" sz="2000" b="1" dirty="0">
                <a:latin typeface="+mn-ea"/>
              </a:rPr>
              <a:t>‘</a:t>
            </a:r>
            <a:r>
              <a:rPr lang="ko-KR" altLang="en-US" sz="2000" b="1" dirty="0">
                <a:latin typeface="+mn-ea"/>
              </a:rPr>
              <a:t>우리가 싫어하는 생각을 위한 자유</a:t>
            </a:r>
            <a:r>
              <a:rPr lang="en-US" altLang="ko-KR" sz="2000" b="1" dirty="0">
                <a:latin typeface="+mn-ea"/>
              </a:rPr>
              <a:t>’ </a:t>
            </a:r>
          </a:p>
          <a:p>
            <a:pPr lvl="1"/>
            <a:r>
              <a:rPr lang="en-US" altLang="ko-KR" sz="2000" b="1" dirty="0">
                <a:latin typeface="+mn-ea"/>
              </a:rPr>
              <a:t>‘</a:t>
            </a:r>
            <a:r>
              <a:rPr lang="ko-KR" altLang="en-US" sz="2000" b="1" dirty="0">
                <a:latin typeface="+mn-ea"/>
              </a:rPr>
              <a:t>나쁜</a:t>
            </a:r>
            <a:r>
              <a:rPr lang="en-US" altLang="ko-KR" sz="2000" b="1" dirty="0">
                <a:latin typeface="+mn-ea"/>
              </a:rPr>
              <a:t>’ </a:t>
            </a:r>
            <a:r>
              <a:rPr lang="ko-KR" altLang="en-US" sz="2000" b="1" dirty="0">
                <a:latin typeface="+mn-ea"/>
              </a:rPr>
              <a:t>표현의 사회적 가치 </a:t>
            </a:r>
          </a:p>
        </p:txBody>
      </p:sp>
    </p:spTree>
    <p:extLst>
      <p:ext uri="{BB962C8B-B14F-4D97-AF65-F5344CB8AC3E}">
        <p14:creationId xmlns:p14="http://schemas.microsoft.com/office/powerpoint/2010/main" val="955502922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772</Words>
  <Application>Microsoft Office PowerPoint</Application>
  <PresentationFormat>와이드스크린</PresentationFormat>
  <Paragraphs>59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Google Sans</vt:lpstr>
      <vt:lpstr>HY그래픽M</vt:lpstr>
      <vt:lpstr>바탕</vt:lpstr>
      <vt:lpstr>Arial</vt:lpstr>
      <vt:lpstr>Trebuchet MS</vt:lpstr>
      <vt:lpstr>Wingdings 3</vt:lpstr>
      <vt:lpstr>패싯</vt:lpstr>
      <vt:lpstr>유해정보 심의와  정보매개자의 책임 </vt:lpstr>
      <vt:lpstr>‘유해성’을 이유로 한 표현물 검열의 위헌성   </vt:lpstr>
      <vt:lpstr>방송통신심의위원회의 유해정보 심의   </vt:lpstr>
      <vt:lpstr>방송통신심의위원회의 유해정보 심의</vt:lpstr>
      <vt:lpstr>워마드 내 시정요구 대상 정보는 대부분 유해정보    </vt:lpstr>
      <vt:lpstr>유해정보에 대한 시정요구와 정보매개자의 책임   </vt:lpstr>
      <vt:lpstr>유해정보 유통을 이유로 한  사이트 폐쇄, 운영자 엄단 주장은 부당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유해정보 심의와  정보매개자의 책임 </dc:title>
  <dc:creator>opennet 오픈넷</dc:creator>
  <cp:lastModifiedBy>opennet 오픈넷</cp:lastModifiedBy>
  <cp:revision>12</cp:revision>
  <dcterms:created xsi:type="dcterms:W3CDTF">2020-10-29T01:00:31Z</dcterms:created>
  <dcterms:modified xsi:type="dcterms:W3CDTF">2020-10-29T02:27:14Z</dcterms:modified>
</cp:coreProperties>
</file>