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68" r:id="rId4"/>
    <p:sldId id="273" r:id="rId5"/>
    <p:sldId id="272" r:id="rId6"/>
    <p:sldId id="258" r:id="rId7"/>
    <p:sldId id="278" r:id="rId8"/>
    <p:sldId id="261" r:id="rId9"/>
    <p:sldId id="262" r:id="rId10"/>
    <p:sldId id="263" r:id="rId11"/>
    <p:sldId id="267" r:id="rId12"/>
    <p:sldId id="266" r:id="rId13"/>
    <p:sldId id="279" r:id="rId14"/>
    <p:sldId id="284" r:id="rId15"/>
    <p:sldId id="285" r:id="rId16"/>
    <p:sldId id="277" r:id="rId17"/>
    <p:sldId id="287" r:id="rId18"/>
    <p:sldId id="286" r:id="rId19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86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박경신[ 교수 / 법학전문대학원 ]" userId="c55447fb-10f4-4c79-809f-39668fef1c9d" providerId="ADAL" clId="{E3D000CF-2CDD-A949-BDCD-E9BCDA4527BD}"/>
    <pc:docChg chg="undo custSel addSld delSld modSld sldOrd">
      <pc:chgData name="박경신[ 교수 / 법학전문대학원 ]" userId="c55447fb-10f4-4c79-809f-39668fef1c9d" providerId="ADAL" clId="{E3D000CF-2CDD-A949-BDCD-E9BCDA4527BD}" dt="2020-10-30T00:46:00.243" v="3380" actId="20577"/>
      <pc:docMkLst>
        <pc:docMk/>
      </pc:docMkLst>
      <pc:sldChg chg="modSp mod">
        <pc:chgData name="박경신[ 교수 / 법학전문대학원 ]" userId="c55447fb-10f4-4c79-809f-39668fef1c9d" providerId="ADAL" clId="{E3D000CF-2CDD-A949-BDCD-E9BCDA4527BD}" dt="2020-10-29T23:46:52.516" v="32" actId="1076"/>
        <pc:sldMkLst>
          <pc:docMk/>
          <pc:sldMk cId="3329898542" sldId="258"/>
        </pc:sldMkLst>
        <pc:spChg chg="mod">
          <ac:chgData name="박경신[ 교수 / 법학전문대학원 ]" userId="c55447fb-10f4-4c79-809f-39668fef1c9d" providerId="ADAL" clId="{E3D000CF-2CDD-A949-BDCD-E9BCDA4527BD}" dt="2020-10-29T23:46:52.516" v="32" actId="1076"/>
          <ac:spMkLst>
            <pc:docMk/>
            <pc:sldMk cId="3329898542" sldId="258"/>
            <ac:spMk id="3" creationId="{00000000-0000-0000-0000-000000000000}"/>
          </ac:spMkLst>
        </pc:spChg>
      </pc:sldChg>
      <pc:sldChg chg="modSp mod">
        <pc:chgData name="박경신[ 교수 / 법학전문대학원 ]" userId="c55447fb-10f4-4c79-809f-39668fef1c9d" providerId="ADAL" clId="{E3D000CF-2CDD-A949-BDCD-E9BCDA4527BD}" dt="2020-10-29T23:57:06.109" v="1576" actId="20577"/>
        <pc:sldMkLst>
          <pc:docMk/>
          <pc:sldMk cId="1787078204" sldId="261"/>
        </pc:sldMkLst>
        <pc:spChg chg="mod">
          <ac:chgData name="박경신[ 교수 / 법학전문대학원 ]" userId="c55447fb-10f4-4c79-809f-39668fef1c9d" providerId="ADAL" clId="{E3D000CF-2CDD-A949-BDCD-E9BCDA4527BD}" dt="2020-10-29T23:57:06.109" v="1576" actId="20577"/>
          <ac:spMkLst>
            <pc:docMk/>
            <pc:sldMk cId="1787078204" sldId="261"/>
            <ac:spMk id="3" creationId="{89C457A2-0F02-AC49-A2C7-26C899D470C1}"/>
          </ac:spMkLst>
        </pc:spChg>
      </pc:sldChg>
      <pc:sldChg chg="modSp mod">
        <pc:chgData name="박경신[ 교수 / 법학전문대학원 ]" userId="c55447fb-10f4-4c79-809f-39668fef1c9d" providerId="ADAL" clId="{E3D000CF-2CDD-A949-BDCD-E9BCDA4527BD}" dt="2020-10-29T23:58:01.068" v="1611" actId="13926"/>
        <pc:sldMkLst>
          <pc:docMk/>
          <pc:sldMk cId="1301728992" sldId="262"/>
        </pc:sldMkLst>
        <pc:spChg chg="mod">
          <ac:chgData name="박경신[ 교수 / 법학전문대학원 ]" userId="c55447fb-10f4-4c79-809f-39668fef1c9d" providerId="ADAL" clId="{E3D000CF-2CDD-A949-BDCD-E9BCDA4527BD}" dt="2020-10-29T23:58:01.068" v="1611" actId="13926"/>
          <ac:spMkLst>
            <pc:docMk/>
            <pc:sldMk cId="1301728992" sldId="262"/>
            <ac:spMk id="3" creationId="{70C799DA-0EF3-5E47-9103-C43C08860E43}"/>
          </ac:spMkLst>
        </pc:spChg>
      </pc:sldChg>
      <pc:sldChg chg="modSp mod">
        <pc:chgData name="박경신[ 교수 / 법학전문대학원 ]" userId="c55447fb-10f4-4c79-809f-39668fef1c9d" providerId="ADAL" clId="{E3D000CF-2CDD-A949-BDCD-E9BCDA4527BD}" dt="2020-10-29T23:58:13.915" v="1629" actId="20577"/>
        <pc:sldMkLst>
          <pc:docMk/>
          <pc:sldMk cId="303206994" sldId="263"/>
        </pc:sldMkLst>
        <pc:spChg chg="mod">
          <ac:chgData name="박경신[ 교수 / 법학전문대학원 ]" userId="c55447fb-10f4-4c79-809f-39668fef1c9d" providerId="ADAL" clId="{E3D000CF-2CDD-A949-BDCD-E9BCDA4527BD}" dt="2020-10-29T23:58:13.915" v="1629" actId="20577"/>
          <ac:spMkLst>
            <pc:docMk/>
            <pc:sldMk cId="303206994" sldId="263"/>
            <ac:spMk id="3" creationId="{8BEDA508-5233-FA47-B97F-FF85365CB364}"/>
          </ac:spMkLst>
        </pc:spChg>
      </pc:sldChg>
      <pc:sldChg chg="modSp mod">
        <pc:chgData name="박경신[ 교수 / 법학전문대학원 ]" userId="c55447fb-10f4-4c79-809f-39668fef1c9d" providerId="ADAL" clId="{E3D000CF-2CDD-A949-BDCD-E9BCDA4527BD}" dt="2020-10-30T00:00:09.413" v="1683"/>
        <pc:sldMkLst>
          <pc:docMk/>
          <pc:sldMk cId="915009348" sldId="266"/>
        </pc:sldMkLst>
        <pc:spChg chg="mod">
          <ac:chgData name="박경신[ 교수 / 법학전문대학원 ]" userId="c55447fb-10f4-4c79-809f-39668fef1c9d" providerId="ADAL" clId="{E3D000CF-2CDD-A949-BDCD-E9BCDA4527BD}" dt="2020-10-30T00:00:09.413" v="1683"/>
          <ac:spMkLst>
            <pc:docMk/>
            <pc:sldMk cId="915009348" sldId="266"/>
            <ac:spMk id="3" creationId="{C8F7E036-EFD8-1844-AA5F-6A9CAF897E12}"/>
          </ac:spMkLst>
        </pc:spChg>
      </pc:sldChg>
      <pc:sldChg chg="modSp mod">
        <pc:chgData name="박경신[ 교수 / 법학전문대학원 ]" userId="c55447fb-10f4-4c79-809f-39668fef1c9d" providerId="ADAL" clId="{E3D000CF-2CDD-A949-BDCD-E9BCDA4527BD}" dt="2020-10-29T23:59:12.800" v="1641" actId="5793"/>
        <pc:sldMkLst>
          <pc:docMk/>
          <pc:sldMk cId="550831819" sldId="267"/>
        </pc:sldMkLst>
        <pc:spChg chg="mod">
          <ac:chgData name="박경신[ 교수 / 법학전문대학원 ]" userId="c55447fb-10f4-4c79-809f-39668fef1c9d" providerId="ADAL" clId="{E3D000CF-2CDD-A949-BDCD-E9BCDA4527BD}" dt="2020-10-29T23:59:12.800" v="1641" actId="5793"/>
          <ac:spMkLst>
            <pc:docMk/>
            <pc:sldMk cId="550831819" sldId="267"/>
            <ac:spMk id="3" creationId="{73F5939A-FA88-CD45-8B21-949BD9F2C44C}"/>
          </ac:spMkLst>
        </pc:spChg>
      </pc:sldChg>
      <pc:sldChg chg="modSp mod">
        <pc:chgData name="박경신[ 교수 / 법학전문대학원 ]" userId="c55447fb-10f4-4c79-809f-39668fef1c9d" providerId="ADAL" clId="{E3D000CF-2CDD-A949-BDCD-E9BCDA4527BD}" dt="2020-10-29T23:45:31.296" v="26" actId="14100"/>
        <pc:sldMkLst>
          <pc:docMk/>
          <pc:sldMk cId="2997858539" sldId="268"/>
        </pc:sldMkLst>
        <pc:spChg chg="mod">
          <ac:chgData name="박경신[ 교수 / 법학전문대학원 ]" userId="c55447fb-10f4-4c79-809f-39668fef1c9d" providerId="ADAL" clId="{E3D000CF-2CDD-A949-BDCD-E9BCDA4527BD}" dt="2020-10-29T23:45:31.296" v="26" actId="14100"/>
          <ac:spMkLst>
            <pc:docMk/>
            <pc:sldMk cId="2997858539" sldId="268"/>
            <ac:spMk id="3" creationId="{00000000-0000-0000-0000-000000000000}"/>
          </ac:spMkLst>
        </pc:spChg>
      </pc:sldChg>
      <pc:sldChg chg="modSp mod">
        <pc:chgData name="박경신[ 교수 / 법학전문대학원 ]" userId="c55447fb-10f4-4c79-809f-39668fef1c9d" providerId="ADAL" clId="{E3D000CF-2CDD-A949-BDCD-E9BCDA4527BD}" dt="2020-10-29T23:45:17.767" v="24" actId="20577"/>
        <pc:sldMkLst>
          <pc:docMk/>
          <pc:sldMk cId="4078075698" sldId="271"/>
        </pc:sldMkLst>
        <pc:spChg chg="mod">
          <ac:chgData name="박경신[ 교수 / 법학전문대학원 ]" userId="c55447fb-10f4-4c79-809f-39668fef1c9d" providerId="ADAL" clId="{E3D000CF-2CDD-A949-BDCD-E9BCDA4527BD}" dt="2020-10-29T23:45:17.767" v="24" actId="20577"/>
          <ac:spMkLst>
            <pc:docMk/>
            <pc:sldMk cId="4078075698" sldId="271"/>
            <ac:spMk id="3" creationId="{00000000-0000-0000-0000-000000000000}"/>
          </ac:spMkLst>
        </pc:spChg>
      </pc:sldChg>
      <pc:sldChg chg="modSp mod">
        <pc:chgData name="박경신[ 교수 / 법학전문대학원 ]" userId="c55447fb-10f4-4c79-809f-39668fef1c9d" providerId="ADAL" clId="{E3D000CF-2CDD-A949-BDCD-E9BCDA4527BD}" dt="2020-10-29T23:45:52.897" v="28" actId="113"/>
        <pc:sldMkLst>
          <pc:docMk/>
          <pc:sldMk cId="3117307410" sldId="273"/>
        </pc:sldMkLst>
        <pc:spChg chg="mod">
          <ac:chgData name="박경신[ 교수 / 법학전문대학원 ]" userId="c55447fb-10f4-4c79-809f-39668fef1c9d" providerId="ADAL" clId="{E3D000CF-2CDD-A949-BDCD-E9BCDA4527BD}" dt="2020-10-29T23:45:52.897" v="28" actId="113"/>
          <ac:spMkLst>
            <pc:docMk/>
            <pc:sldMk cId="3117307410" sldId="273"/>
            <ac:spMk id="3" creationId="{00000000-0000-0000-0000-000000000000}"/>
          </ac:spMkLst>
        </pc:spChg>
      </pc:sldChg>
      <pc:sldChg chg="modSp mod">
        <pc:chgData name="박경신[ 교수 / 법학전문대학원 ]" userId="c55447fb-10f4-4c79-809f-39668fef1c9d" providerId="ADAL" clId="{E3D000CF-2CDD-A949-BDCD-E9BCDA4527BD}" dt="2020-10-30T00:05:23.815" v="2074" actId="13926"/>
        <pc:sldMkLst>
          <pc:docMk/>
          <pc:sldMk cId="978049415" sldId="277"/>
        </pc:sldMkLst>
        <pc:spChg chg="mod">
          <ac:chgData name="박경신[ 교수 / 법학전문대학원 ]" userId="c55447fb-10f4-4c79-809f-39668fef1c9d" providerId="ADAL" clId="{E3D000CF-2CDD-A949-BDCD-E9BCDA4527BD}" dt="2020-10-30T00:04:56.954" v="2073" actId="20577"/>
          <ac:spMkLst>
            <pc:docMk/>
            <pc:sldMk cId="978049415" sldId="277"/>
            <ac:spMk id="2" creationId="{A34FFFB5-2306-A548-953D-DE1B5DE977A9}"/>
          </ac:spMkLst>
        </pc:spChg>
        <pc:spChg chg="mod">
          <ac:chgData name="박경신[ 교수 / 법학전문대학원 ]" userId="c55447fb-10f4-4c79-809f-39668fef1c9d" providerId="ADAL" clId="{E3D000CF-2CDD-A949-BDCD-E9BCDA4527BD}" dt="2020-10-30T00:05:23.815" v="2074" actId="13926"/>
          <ac:spMkLst>
            <pc:docMk/>
            <pc:sldMk cId="978049415" sldId="277"/>
            <ac:spMk id="3" creationId="{D4BC100A-0E87-BA45-B94B-173EC0FCA1A2}"/>
          </ac:spMkLst>
        </pc:spChg>
      </pc:sldChg>
      <pc:sldChg chg="modSp mod">
        <pc:chgData name="박경신[ 교수 / 법학전문대학원 ]" userId="c55447fb-10f4-4c79-809f-39668fef1c9d" providerId="ADAL" clId="{E3D000CF-2CDD-A949-BDCD-E9BCDA4527BD}" dt="2020-10-29T23:58:35.243" v="1633" actId="20577"/>
        <pc:sldMkLst>
          <pc:docMk/>
          <pc:sldMk cId="1296982070" sldId="278"/>
        </pc:sldMkLst>
        <pc:spChg chg="mod">
          <ac:chgData name="박경신[ 교수 / 법학전문대학원 ]" userId="c55447fb-10f4-4c79-809f-39668fef1c9d" providerId="ADAL" clId="{E3D000CF-2CDD-A949-BDCD-E9BCDA4527BD}" dt="2020-10-29T23:58:35.243" v="1633" actId="20577"/>
          <ac:spMkLst>
            <pc:docMk/>
            <pc:sldMk cId="1296982070" sldId="278"/>
            <ac:spMk id="3" creationId="{00000000-0000-0000-0000-000000000000}"/>
          </ac:spMkLst>
        </pc:spChg>
      </pc:sldChg>
      <pc:sldChg chg="add del">
        <pc:chgData name="박경신[ 교수 / 법학전문대학원 ]" userId="c55447fb-10f4-4c79-809f-39668fef1c9d" providerId="ADAL" clId="{E3D000CF-2CDD-A949-BDCD-E9BCDA4527BD}" dt="2020-10-30T00:20:25.379" v="2497" actId="2696"/>
        <pc:sldMkLst>
          <pc:docMk/>
          <pc:sldMk cId="3820684210" sldId="284"/>
        </pc:sldMkLst>
      </pc:sldChg>
      <pc:sldChg chg="add del">
        <pc:chgData name="박경신[ 교수 / 법학전문대학원 ]" userId="c55447fb-10f4-4c79-809f-39668fef1c9d" providerId="ADAL" clId="{E3D000CF-2CDD-A949-BDCD-E9BCDA4527BD}" dt="2020-10-30T00:20:23.842" v="2496" actId="2696"/>
        <pc:sldMkLst>
          <pc:docMk/>
          <pc:sldMk cId="92174830" sldId="285"/>
        </pc:sldMkLst>
      </pc:sldChg>
      <pc:sldChg chg="modSp new mod">
        <pc:chgData name="박경신[ 교수 / 법학전문대학원 ]" userId="c55447fb-10f4-4c79-809f-39668fef1c9d" providerId="ADAL" clId="{E3D000CF-2CDD-A949-BDCD-E9BCDA4527BD}" dt="2020-10-30T00:46:00.243" v="3380" actId="20577"/>
        <pc:sldMkLst>
          <pc:docMk/>
          <pc:sldMk cId="3522075885" sldId="286"/>
        </pc:sldMkLst>
        <pc:spChg chg="mod">
          <ac:chgData name="박경신[ 교수 / 법학전문대학원 ]" userId="c55447fb-10f4-4c79-809f-39668fef1c9d" providerId="ADAL" clId="{E3D000CF-2CDD-A949-BDCD-E9BCDA4527BD}" dt="2020-10-30T00:22:14.894" v="2655" actId="20577"/>
          <ac:spMkLst>
            <pc:docMk/>
            <pc:sldMk cId="3522075885" sldId="286"/>
            <ac:spMk id="2" creationId="{DF2CAA21-F4B7-9542-A8F9-F2D27F1347C1}"/>
          </ac:spMkLst>
        </pc:spChg>
        <pc:spChg chg="mod">
          <ac:chgData name="박경신[ 교수 / 법학전문대학원 ]" userId="c55447fb-10f4-4c79-809f-39668fef1c9d" providerId="ADAL" clId="{E3D000CF-2CDD-A949-BDCD-E9BCDA4527BD}" dt="2020-10-30T00:46:00.243" v="3380" actId="20577"/>
          <ac:spMkLst>
            <pc:docMk/>
            <pc:sldMk cId="3522075885" sldId="286"/>
            <ac:spMk id="3" creationId="{B8BE297A-E70A-BD46-A19E-7AE0D7EA06B6}"/>
          </ac:spMkLst>
        </pc:spChg>
      </pc:sldChg>
      <pc:sldChg chg="modSp new mod ord">
        <pc:chgData name="박경신[ 교수 / 법학전문대학원 ]" userId="c55447fb-10f4-4c79-809f-39668fef1c9d" providerId="ADAL" clId="{E3D000CF-2CDD-A949-BDCD-E9BCDA4527BD}" dt="2020-10-30T00:45:06.241" v="3172" actId="313"/>
        <pc:sldMkLst>
          <pc:docMk/>
          <pc:sldMk cId="354368716" sldId="287"/>
        </pc:sldMkLst>
        <pc:spChg chg="mod">
          <ac:chgData name="박경신[ 교수 / 법학전문대학원 ]" userId="c55447fb-10f4-4c79-809f-39668fef1c9d" providerId="ADAL" clId="{E3D000CF-2CDD-A949-BDCD-E9BCDA4527BD}" dt="2020-10-30T00:26:39.580" v="2763" actId="20577"/>
          <ac:spMkLst>
            <pc:docMk/>
            <pc:sldMk cId="354368716" sldId="287"/>
            <ac:spMk id="2" creationId="{FA416A6C-7ECD-8246-8DAF-39AE91B3CFDA}"/>
          </ac:spMkLst>
        </pc:spChg>
        <pc:spChg chg="mod">
          <ac:chgData name="박경신[ 교수 / 법학전문대학원 ]" userId="c55447fb-10f4-4c79-809f-39668fef1c9d" providerId="ADAL" clId="{E3D000CF-2CDD-A949-BDCD-E9BCDA4527BD}" dt="2020-10-30T00:45:06.241" v="3172" actId="313"/>
          <ac:spMkLst>
            <pc:docMk/>
            <pc:sldMk cId="354368716" sldId="287"/>
            <ac:spMk id="3" creationId="{5B9A0B9F-994E-1841-9F90-631AA545B22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00A496-C94B-E044-8E0A-F7ECF2769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833A6B-6098-3342-B0B1-8116FBF48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D266D9-31AD-CF41-A7B2-37700046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B0C-11A4-8F4E-9680-30BC96BC4983}" type="datetimeFigureOut">
              <a:rPr kumimoji="1" lang="ko-Kore-KR" altLang="en-US" smtClean="0"/>
              <a:t>2020. 10. 30.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465CC5-3F25-A94B-A29F-FB5C38D7E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3FADD4-4EC5-4140-85B8-EC9CF56D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C78-F79F-5244-A5CB-3DF7165CCB4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9785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102546-69AD-CD4E-B24C-FC39BB04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435DEEE-B16F-2742-9FCA-32DE68852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C950BC-F9E4-804C-ACBF-9894F63E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B0C-11A4-8F4E-9680-30BC96BC4983}" type="datetimeFigureOut">
              <a:rPr kumimoji="1" lang="ko-Kore-KR" altLang="en-US" smtClean="0"/>
              <a:t>2020. 10. 30.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340148-9651-BD41-AF3F-9DDE5FB4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1E9620-CDCC-474C-BB56-26AB68FB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C78-F79F-5244-A5CB-3DF7165CCB4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7547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4330938-E5F2-1B4D-A521-708DF6CB9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236867F-F70C-ED46-8DB1-4B063D07F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8C4054-14A2-8241-A7D9-950EC98C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B0C-11A4-8F4E-9680-30BC96BC4983}" type="datetimeFigureOut">
              <a:rPr kumimoji="1" lang="ko-Kore-KR" altLang="en-US" smtClean="0"/>
              <a:t>2020. 10. 30.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182E6A-3B0F-9849-9FA6-AD0E287DD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00DE18-6BB4-B446-878F-FF755319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C78-F79F-5244-A5CB-3DF7165CCB4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0152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1AF394-D7F0-7F46-B207-37C3DCA0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A8D5F2-C1C8-1842-855B-580A1FB33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5407EE-6109-7946-9771-F817A972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B0C-11A4-8F4E-9680-30BC96BC4983}" type="datetimeFigureOut">
              <a:rPr kumimoji="1" lang="ko-Kore-KR" altLang="en-US" smtClean="0"/>
              <a:t>2020. 10. 30.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0B564E-0857-AD46-9479-06E24DAE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C578AA-6C14-4145-9390-75FB7912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C78-F79F-5244-A5CB-3DF7165CCB4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3191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1E66FC-B04A-EC4F-BCC1-988FA223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14BA7D-5DB2-0745-9C3E-6CC8330AC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F1D81D-51EA-AC48-A780-5976EC7D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B0C-11A4-8F4E-9680-30BC96BC4983}" type="datetimeFigureOut">
              <a:rPr kumimoji="1" lang="ko-Kore-KR" altLang="en-US" smtClean="0"/>
              <a:t>2020. 10. 30.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6AB0B7-7FAF-B945-808F-C409870E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BD9055-8C62-F144-A222-06B5EFBE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C78-F79F-5244-A5CB-3DF7165CCB4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5399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074D8B-4A5F-FA45-9057-1AE9DE5C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74C684-1E28-6743-9484-B6C340CB9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B7BFFC-AFE7-E04C-99E0-041D92E24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085B45D-EF07-C349-AA76-65BBF2C9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B0C-11A4-8F4E-9680-30BC96BC4983}" type="datetimeFigureOut">
              <a:rPr kumimoji="1" lang="ko-Kore-KR" altLang="en-US" smtClean="0"/>
              <a:t>2020. 10. 30.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E03848E-B0C0-EC48-AE84-A4C39528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569B0CB-527A-4347-84FD-10C1CD2E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C78-F79F-5244-A5CB-3DF7165CCB4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9166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0A63F1-C11A-7B4B-AD6E-736596E2C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94580A-2F16-664B-8C74-B500F4C2D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7B29047-0ECD-F34C-8388-FF141752D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8661E4B-155E-134F-9C20-1771823CB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6C6387A-5E1A-444E-B1E1-DDB6C5D23A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A2EC118-0D2D-4D40-AE8F-70E71C91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B0C-11A4-8F4E-9680-30BC96BC4983}" type="datetimeFigureOut">
              <a:rPr kumimoji="1" lang="ko-Kore-KR" altLang="en-US" smtClean="0"/>
              <a:t>2020. 10. 30.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ADCD5BF-3436-5B4B-A7C3-928AF0B5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2EE6EF7-BA9E-7244-AD75-DC35BE84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C78-F79F-5244-A5CB-3DF7165CCB4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9340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825110-53CA-1C47-8509-35F7B2C3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FABB87E-C6BB-8C4B-BF04-0C3BC970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B0C-11A4-8F4E-9680-30BC96BC4983}" type="datetimeFigureOut">
              <a:rPr kumimoji="1" lang="ko-Kore-KR" altLang="en-US" smtClean="0"/>
              <a:t>2020. 10. 30.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A834AC4-0BB2-9643-8D0C-AA6FC3667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A6484C7-1365-904E-B564-F5BAF0DA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C78-F79F-5244-A5CB-3DF7165CCB4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0231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9D5C69F-7DB7-D149-9584-4C9D6052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B0C-11A4-8F4E-9680-30BC96BC4983}" type="datetimeFigureOut">
              <a:rPr kumimoji="1" lang="ko-Kore-KR" altLang="en-US" smtClean="0"/>
              <a:t>2020. 10. 30.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0DE435E-0884-214E-A6A6-60FF5E4CA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3D2BCD-1AEC-7141-9647-B7DDA984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C78-F79F-5244-A5CB-3DF7165CCB4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286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87530F-F05F-9C47-B61C-F4EE0FF24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6EB0F8-B59D-404F-8A5F-60C6C5617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AF3D3B-4A75-7C4F-B43B-9253FD387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26485CF-D9E7-8044-BFE0-2C2BAF4C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B0C-11A4-8F4E-9680-30BC96BC4983}" type="datetimeFigureOut">
              <a:rPr kumimoji="1" lang="ko-Kore-KR" altLang="en-US" smtClean="0"/>
              <a:t>2020. 10. 30.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39AAC66-CC53-6845-985C-6C19ACD8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EC58E1-9FD2-4A40-B28F-6E4CBE6D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C78-F79F-5244-A5CB-3DF7165CCB4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128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23F5B-FC80-6845-BD75-E12822D64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6F1443F-9808-9743-9F54-909FC244C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B76EEF-1C40-1A48-AFA3-6F3D57342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840F003-AEC6-884E-B491-2C845386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B0C-11A4-8F4E-9680-30BC96BC4983}" type="datetimeFigureOut">
              <a:rPr kumimoji="1" lang="ko-Kore-KR" altLang="en-US" smtClean="0"/>
              <a:t>2020. 10. 30.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5A9707F-C7BE-3546-B548-8620CBA9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2ACBDBE-8892-1647-A629-58A4206B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C78-F79F-5244-A5CB-3DF7165CCB4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3889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B40D79D-9B3B-3141-A54F-9B584D155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A2DDF1-383D-9744-8452-6952CAE35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E2813A-6ED0-164D-8142-7EF58960F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33B0C-11A4-8F4E-9680-30BC96BC4983}" type="datetimeFigureOut">
              <a:rPr kumimoji="1" lang="ko-Kore-KR" altLang="en-US" smtClean="0"/>
              <a:t>2020. 10. 30.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BE6ED0-33D4-CA41-844C-8A55F0746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4CB3F8-C22A-A046-AF3A-8EC5E088E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10C78-F79F-5244-A5CB-3DF7165CCB4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2290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6C435ED-3ADF-4945-8ED7-C7EFAEEB1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609" y="1767754"/>
            <a:ext cx="8890782" cy="2031055"/>
          </a:xfrm>
        </p:spPr>
        <p:txBody>
          <a:bodyPr>
            <a:normAutofit/>
          </a:bodyPr>
          <a:lstStyle/>
          <a:p>
            <a:r>
              <a:rPr kumimoji="1" lang="ko-Kore-KR" altLang="en-US" sz="5600" b="1" dirty="0">
                <a:solidFill>
                  <a:srgbClr val="FF0000"/>
                </a:solidFill>
                <a:latin typeface="+mj-ea"/>
              </a:rPr>
              <a:t>정보매개자책임제한원리와</a:t>
            </a:r>
            <a:r>
              <a:rPr kumimoji="1" lang="ko-KR" altLang="en-US" sz="5600" b="1" dirty="0">
                <a:solidFill>
                  <a:srgbClr val="FF0000"/>
                </a:solidFill>
                <a:latin typeface="+mj-ea"/>
              </a:rPr>
              <a:t> </a:t>
            </a:r>
            <a:br>
              <a:rPr kumimoji="1" lang="en-US" altLang="ko-KR" sz="5600" b="1" dirty="0">
                <a:solidFill>
                  <a:srgbClr val="FF0000"/>
                </a:solidFill>
                <a:latin typeface="+mj-ea"/>
              </a:rPr>
            </a:br>
            <a:r>
              <a:rPr kumimoji="1" lang="ko-KR" altLang="en-US" sz="5600" b="1" dirty="0" err="1">
                <a:solidFill>
                  <a:srgbClr val="FF0000"/>
                </a:solidFill>
                <a:latin typeface="+mj-ea"/>
              </a:rPr>
              <a:t>워마드</a:t>
            </a:r>
            <a:r>
              <a:rPr kumimoji="1" lang="ko-KR" altLang="en-US" sz="5600" b="1" dirty="0">
                <a:solidFill>
                  <a:srgbClr val="FF0000"/>
                </a:solidFill>
                <a:latin typeface="+mj-ea"/>
              </a:rPr>
              <a:t> 운영자</a:t>
            </a:r>
            <a:endParaRPr kumimoji="1" lang="ko-Kore-KR" altLang="en-US" sz="56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568C784-6921-194A-B79F-E597BB450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1631815"/>
          </a:xfrm>
        </p:spPr>
        <p:txBody>
          <a:bodyPr>
            <a:noAutofit/>
          </a:bodyPr>
          <a:lstStyle/>
          <a:p>
            <a:r>
              <a:rPr kumimoji="1" lang="ko-Kore-KR" altLang="en-US" dirty="0">
                <a:solidFill>
                  <a:srgbClr val="FFFFFF"/>
                </a:solidFill>
              </a:rPr>
              <a:t>박경신</a:t>
            </a:r>
            <a:r>
              <a:rPr kumimoji="1" lang="ko-KR" altLang="en-US" dirty="0">
                <a:solidFill>
                  <a:srgbClr val="FFFFFF"/>
                </a:solidFill>
              </a:rPr>
              <a:t> </a:t>
            </a:r>
            <a:endParaRPr kumimoji="1" lang="en-US" altLang="ko-KR" dirty="0">
              <a:solidFill>
                <a:srgbClr val="FFFFFF"/>
              </a:solidFill>
            </a:endParaRPr>
          </a:p>
          <a:p>
            <a:r>
              <a:rPr kumimoji="1" lang="en-US" altLang="ko-KR" dirty="0">
                <a:solidFill>
                  <a:srgbClr val="FFFFFF"/>
                </a:solidFill>
              </a:rPr>
              <a:t>2020.10.29</a:t>
            </a:r>
            <a:endParaRPr kumimoji="1" lang="ko-Kore-KR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2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1E13F6-2D47-B240-A0FC-7F772C51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03"/>
            <a:ext cx="10515600" cy="1325563"/>
          </a:xfrm>
        </p:spPr>
        <p:txBody>
          <a:bodyPr/>
          <a:lstStyle/>
          <a:p>
            <a:r>
              <a:rPr kumimoji="1" lang="ko-Kore-KR" altLang="en-US" dirty="0"/>
              <a:t>일본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EDA508-5233-FA47-B97F-FF85365CB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415"/>
            <a:ext cx="10515600" cy="4812397"/>
          </a:xfrm>
        </p:spPr>
        <p:txBody>
          <a:bodyPr>
            <a:noAutofit/>
          </a:bodyPr>
          <a:lstStyle/>
          <a:p>
            <a:r>
              <a:rPr kumimoji="1" lang="ko-KR" altLang="en-US" dirty="0" err="1"/>
              <a:t>프로바이더책임제한법</a:t>
            </a:r>
            <a:r>
              <a:rPr kumimoji="1" lang="en-US" altLang="ko-KR" dirty="0"/>
              <a:t> </a:t>
            </a:r>
            <a:r>
              <a:rPr kumimoji="1" lang="ko-KR" altLang="en-US" dirty="0"/>
              <a:t>제</a:t>
            </a:r>
            <a:r>
              <a:rPr kumimoji="1" lang="en-US" altLang="ko-KR" dirty="0"/>
              <a:t>3</a:t>
            </a:r>
            <a:r>
              <a:rPr kumimoji="1" lang="ko-KR" altLang="en-US" dirty="0"/>
              <a:t>조</a:t>
            </a:r>
            <a:r>
              <a:rPr kumimoji="1" lang="en-US" altLang="ko-KR" dirty="0"/>
              <a:t>– </a:t>
            </a:r>
            <a:r>
              <a:rPr kumimoji="1" lang="ko-KR" altLang="en-US" dirty="0"/>
              <a:t>불법성과 </a:t>
            </a:r>
            <a:r>
              <a:rPr kumimoji="1" lang="ko-KR" altLang="en-US" dirty="0" err="1"/>
              <a:t>불법물을</a:t>
            </a:r>
            <a:r>
              <a:rPr kumimoji="1" lang="ko-KR" altLang="en-US" dirty="0"/>
              <a:t> 알고 가능함에도 삭제하지 않은 경우 외에는 </a:t>
            </a:r>
            <a:r>
              <a:rPr kumimoji="1" lang="ko-KR" altLang="en-US" dirty="0">
                <a:highlight>
                  <a:srgbClr val="FFFF00"/>
                </a:highlight>
              </a:rPr>
              <a:t>책임이 없다</a:t>
            </a:r>
            <a:r>
              <a:rPr kumimoji="1" lang="en-US" altLang="ko-KR" dirty="0">
                <a:highlight>
                  <a:srgbClr val="FFFF00"/>
                </a:highlight>
              </a:rPr>
              <a:t>.</a:t>
            </a:r>
            <a:r>
              <a:rPr kumimoji="1" lang="ko-KR" altLang="en-US" dirty="0">
                <a:highlight>
                  <a:srgbClr val="FFFF00"/>
                </a:highlight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  <a:sym typeface="Wingdings" pitchFamily="2" charset="2"/>
              </a:rPr>
              <a:t></a:t>
            </a:r>
            <a:r>
              <a:rPr kumimoji="1" lang="ko-KR" altLang="en-US" dirty="0">
                <a:highlight>
                  <a:srgbClr val="FFFF00"/>
                </a:highlight>
                <a:sym typeface="Wingdings" pitchFamily="2" charset="2"/>
              </a:rPr>
              <a:t> </a:t>
            </a:r>
            <a:r>
              <a:rPr kumimoji="1" lang="ko-KR" altLang="en-US" dirty="0" err="1">
                <a:highlight>
                  <a:srgbClr val="FFFF00"/>
                </a:highlight>
                <a:sym typeface="Wingdings" pitchFamily="2" charset="2"/>
              </a:rPr>
              <a:t>면책형</a:t>
            </a:r>
            <a:r>
              <a:rPr kumimoji="1" lang="ko-KR" altLang="en-US" dirty="0"/>
              <a:t> 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0320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6F7045-E70B-8745-98CB-0C9FFAF7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중국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F5939A-FA88-CD45-8B21-949BD9F2C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lvl="1"/>
            <a:r>
              <a:rPr kumimoji="1" lang="ko-Kore-KR" altLang="en-US" dirty="0"/>
              <a:t>불법행위법</a:t>
            </a:r>
            <a:r>
              <a:rPr kumimoji="1" lang="ko-KR" altLang="en-US" dirty="0"/>
              <a:t> 제</a:t>
            </a:r>
            <a:r>
              <a:rPr kumimoji="1" lang="en-US" altLang="ko-KR" dirty="0"/>
              <a:t>36</a:t>
            </a:r>
            <a:r>
              <a:rPr kumimoji="1" lang="ko-KR" altLang="en-US" dirty="0"/>
              <a:t>조 </a:t>
            </a:r>
            <a:r>
              <a:rPr kumimoji="1" lang="en-US" altLang="ko-KR" dirty="0"/>
              <a:t>(2009)</a:t>
            </a:r>
            <a:r>
              <a:rPr kumimoji="1" lang="ko-KR" altLang="en-US" dirty="0"/>
              <a:t> </a:t>
            </a:r>
            <a:r>
              <a:rPr kumimoji="1" lang="en-US" altLang="ko-KR" dirty="0"/>
              <a:t>–</a:t>
            </a:r>
            <a:r>
              <a:rPr kumimoji="1" lang="ko-KR" altLang="en-US" dirty="0"/>
              <a:t> </a:t>
            </a:r>
            <a:r>
              <a:rPr kumimoji="1" lang="ko-KR" altLang="en-US" dirty="0" err="1">
                <a:highlight>
                  <a:srgbClr val="FFFF00"/>
                </a:highlight>
              </a:rPr>
              <a:t>의무부과형</a:t>
            </a:r>
            <a:r>
              <a:rPr kumimoji="1" lang="en-US" altLang="ko-KR" dirty="0">
                <a:highlight>
                  <a:srgbClr val="FFFF00"/>
                </a:highlight>
              </a:rPr>
              <a:t>:</a:t>
            </a:r>
            <a:r>
              <a:rPr kumimoji="1" lang="ko-KR" altLang="en-US" dirty="0">
                <a:highlight>
                  <a:srgbClr val="FFFF00"/>
                </a:highlight>
              </a:rPr>
              <a:t> </a:t>
            </a:r>
            <a:r>
              <a:rPr kumimoji="1" lang="ko-KR" altLang="en-US" dirty="0"/>
              <a:t>요청이 있거나 침해를 알면서 필요조치를 하지 않을 경우 공동연대책임을 진다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 </a:t>
            </a:r>
            <a:endParaRPr kumimoji="1" lang="en-US" altLang="ko-KR" dirty="0"/>
          </a:p>
          <a:p>
            <a:pPr marL="914400" lvl="2" indent="0">
              <a:buNone/>
            </a:pPr>
            <a:endParaRPr kumimoji="1" lang="en-US" altLang="ko-KR" dirty="0"/>
          </a:p>
          <a:p>
            <a:pPr lvl="1"/>
            <a:r>
              <a:rPr kumimoji="1" lang="ko-KR" altLang="en-US" dirty="0" err="1"/>
              <a:t>정보통신망전송권보호조례</a:t>
            </a:r>
            <a:r>
              <a:rPr kumimoji="1" lang="ko-KR" altLang="en-US" dirty="0"/>
              <a:t> 제</a:t>
            </a:r>
            <a:r>
              <a:rPr kumimoji="1" lang="en-US" altLang="ko-KR" dirty="0"/>
              <a:t>22</a:t>
            </a:r>
            <a:r>
              <a:rPr kumimoji="1" lang="ko-KR" altLang="en-US" dirty="0"/>
              <a:t>조 </a:t>
            </a:r>
            <a:r>
              <a:rPr kumimoji="1" lang="en-US" altLang="ko-KR" dirty="0"/>
              <a:t>(</a:t>
            </a:r>
            <a:r>
              <a:rPr kumimoji="1" lang="ko-KR" altLang="en-US" dirty="0"/>
              <a:t>저작권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2006</a:t>
            </a:r>
            <a:r>
              <a:rPr kumimoji="1" lang="ko-KR" altLang="en-US" dirty="0"/>
              <a:t> 제정 </a:t>
            </a:r>
            <a:r>
              <a:rPr kumimoji="1" lang="en-US" altLang="ko-KR" dirty="0"/>
              <a:t>2013</a:t>
            </a:r>
            <a:r>
              <a:rPr kumimoji="1" lang="ko-KR" altLang="en-US" dirty="0"/>
              <a:t> 개정</a:t>
            </a:r>
            <a:r>
              <a:rPr kumimoji="1" lang="en-US" altLang="ko-KR" dirty="0"/>
              <a:t>)–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면책형</a:t>
            </a:r>
            <a:r>
              <a:rPr kumimoji="1" lang="en-US" altLang="ko-KR" dirty="0"/>
              <a:t>:</a:t>
            </a:r>
            <a:r>
              <a:rPr kumimoji="1" lang="ko-KR" altLang="en-US" dirty="0"/>
              <a:t>  </a:t>
            </a:r>
            <a:r>
              <a:rPr kumimoji="1" lang="en-US" altLang="ko-KR" dirty="0"/>
              <a:t>DMCA</a:t>
            </a:r>
            <a:r>
              <a:rPr kumimoji="1" lang="ko-KR" altLang="en-US" dirty="0"/>
              <a:t>와 유사</a:t>
            </a:r>
            <a:r>
              <a:rPr kumimoji="1" lang="en-US" altLang="ko-KR" dirty="0"/>
              <a:t>(</a:t>
            </a:r>
            <a:r>
              <a:rPr kumimoji="1" lang="ko-KR" altLang="en-US" dirty="0"/>
              <a:t>금전적 이득 부재 요건</a:t>
            </a:r>
            <a:r>
              <a:rPr kumimoji="1" lang="en-US" altLang="ko-KR" dirty="0"/>
              <a:t>).</a:t>
            </a:r>
            <a:r>
              <a:rPr kumimoji="1" lang="ko-KR" altLang="en-US" dirty="0"/>
              <a:t> 그러나 실제 해석에 있어서 면책이 제대로 적용이 되지 않음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pPr lvl="2"/>
            <a:r>
              <a:rPr kumimoji="1" lang="en-US" altLang="ko-Kore-KR" dirty="0" err="1"/>
              <a:t>Fanya</a:t>
            </a:r>
            <a:r>
              <a:rPr kumimoji="1" lang="ko-KR" altLang="en-US" dirty="0"/>
              <a:t>판결 </a:t>
            </a:r>
            <a:r>
              <a:rPr kumimoji="1" lang="en-US" altLang="ko-KR" dirty="0"/>
              <a:t>“700</a:t>
            </a:r>
            <a:r>
              <a:rPr kumimoji="1" lang="ko-KR" altLang="en-US" dirty="0"/>
              <a:t>곡 </a:t>
            </a:r>
            <a:r>
              <a:rPr kumimoji="1" lang="ko-KR" altLang="en-US" dirty="0" err="1"/>
              <a:t>침해물</a:t>
            </a:r>
            <a:r>
              <a:rPr kumimoji="1" lang="ko-KR" altLang="en-US" dirty="0"/>
              <a:t> 모두 내려달라</a:t>
            </a:r>
            <a:r>
              <a:rPr kumimoji="1" lang="en-US" altLang="ko-KR" dirty="0"/>
              <a:t>”</a:t>
            </a:r>
            <a:r>
              <a:rPr kumimoji="1" lang="ko-KR" altLang="en-US" dirty="0"/>
              <a:t> 요청 불응 </a:t>
            </a:r>
            <a:r>
              <a:rPr kumimoji="1" lang="en-US" altLang="ko-KR" dirty="0">
                <a:sym typeface="Wingdings" pitchFamily="2" charset="2"/>
              </a:rPr>
              <a:t></a:t>
            </a:r>
            <a:r>
              <a:rPr kumimoji="1" lang="ko-KR" altLang="en-US" dirty="0">
                <a:sym typeface="Wingdings" pitchFamily="2" charset="2"/>
              </a:rPr>
              <a:t> 책임</a:t>
            </a:r>
            <a:endParaRPr kumimoji="1" lang="en-US" altLang="ko-KR" dirty="0">
              <a:sym typeface="Wingdings" pitchFamily="2" charset="2"/>
            </a:endParaRPr>
          </a:p>
          <a:p>
            <a:pPr lvl="2"/>
            <a:r>
              <a:rPr kumimoji="1" lang="en-US" altLang="ko-KR" dirty="0" err="1">
                <a:sym typeface="Wingdings" pitchFamily="2" charset="2"/>
              </a:rPr>
              <a:t>Pomoho</a:t>
            </a:r>
            <a:r>
              <a:rPr kumimoji="1" lang="ko-KR" altLang="en-US" dirty="0">
                <a:sym typeface="Wingdings" pitchFamily="2" charset="2"/>
              </a:rPr>
              <a:t>판결 곧 개봉하는 영화에 대비한 관련 </a:t>
            </a:r>
            <a:r>
              <a:rPr kumimoji="1" lang="ko-KR" altLang="en-US" dirty="0" err="1">
                <a:sym typeface="Wingdings" pitchFamily="2" charset="2"/>
              </a:rPr>
              <a:t>침해물</a:t>
            </a:r>
            <a:r>
              <a:rPr kumimoji="1" lang="ko-KR" altLang="en-US" dirty="0">
                <a:sym typeface="Wingdings" pitchFamily="2" charset="2"/>
              </a:rPr>
              <a:t> 조치 안함 </a:t>
            </a:r>
            <a:r>
              <a:rPr kumimoji="1" lang="en-US" altLang="ko-KR" dirty="0">
                <a:sym typeface="Wingdings" pitchFamily="2" charset="2"/>
              </a:rPr>
              <a:t></a:t>
            </a:r>
            <a:r>
              <a:rPr kumimoji="1" lang="ko-KR" altLang="en-US" dirty="0">
                <a:sym typeface="Wingdings" pitchFamily="2" charset="2"/>
              </a:rPr>
              <a:t> 책임</a:t>
            </a:r>
            <a:endParaRPr kumimoji="1" lang="en-US" altLang="ko-KR" dirty="0">
              <a:sym typeface="Wingdings" pitchFamily="2" charset="2"/>
            </a:endParaRPr>
          </a:p>
          <a:p>
            <a:pPr lvl="2"/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55083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A800F6-DF4F-2B49-B548-29131755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ore-KR" altLang="en-US" dirty="0"/>
              <a:t>우리나라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F7E036-EFD8-1844-AA5F-6A9CAF897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ko-KR" dirty="0"/>
          </a:p>
          <a:p>
            <a:pPr lvl="1"/>
            <a:r>
              <a:rPr kumimoji="1" lang="ko-KR" altLang="en-US" dirty="0"/>
              <a:t>정보통신망법</a:t>
            </a:r>
            <a:r>
              <a:rPr kumimoji="1" lang="en-US" altLang="ko-KR" dirty="0"/>
              <a:t>44</a:t>
            </a:r>
            <a:r>
              <a:rPr kumimoji="1" lang="ko-KR" altLang="en-US" dirty="0"/>
              <a:t>조의</a:t>
            </a:r>
            <a:r>
              <a:rPr kumimoji="1" lang="en-US" altLang="ko-KR" dirty="0"/>
              <a:t>2</a:t>
            </a:r>
            <a:r>
              <a:rPr kumimoji="1" lang="ko-KR" altLang="en-US" dirty="0"/>
              <a:t> </a:t>
            </a:r>
            <a:r>
              <a:rPr kumimoji="1" lang="en-US" altLang="ko-KR" dirty="0"/>
              <a:t>–</a:t>
            </a:r>
            <a:r>
              <a:rPr kumimoji="1" lang="ko-KR" altLang="en-US" dirty="0"/>
              <a:t> 임시조치제도 </a:t>
            </a:r>
            <a:r>
              <a:rPr kumimoji="1" lang="en-US" altLang="ko-KR" dirty="0"/>
              <a:t>–</a:t>
            </a:r>
            <a:r>
              <a:rPr kumimoji="1" lang="ko-KR" altLang="en-US" dirty="0"/>
              <a:t> 명예훼손</a:t>
            </a:r>
            <a:r>
              <a:rPr kumimoji="1" lang="en-US" altLang="ko-KR" dirty="0"/>
              <a:t>,</a:t>
            </a:r>
            <a:r>
              <a:rPr kumimoji="1" lang="ko-KR" altLang="en-US" dirty="0"/>
              <a:t> 사생활 침해 </a:t>
            </a:r>
            <a:r>
              <a:rPr kumimoji="1" lang="en-US" altLang="ko-KR" dirty="0"/>
              <a:t>–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의무부과형</a:t>
            </a:r>
            <a:endParaRPr kumimoji="1" lang="en-US" altLang="ko-KR" dirty="0"/>
          </a:p>
          <a:p>
            <a:pPr lvl="2"/>
            <a:r>
              <a:rPr kumimoji="1" lang="ko-KR" altLang="en-US" dirty="0"/>
              <a:t>특징</a:t>
            </a:r>
            <a:r>
              <a:rPr kumimoji="1" lang="en-US" altLang="ko-KR" dirty="0"/>
              <a:t>:</a:t>
            </a:r>
            <a:r>
              <a:rPr kumimoji="1" lang="ko-KR" altLang="en-US" dirty="0"/>
              <a:t> 미국</a:t>
            </a:r>
            <a:r>
              <a:rPr kumimoji="1" lang="en-US" altLang="ko-KR" dirty="0"/>
              <a:t>,</a:t>
            </a:r>
            <a:r>
              <a:rPr kumimoji="1" lang="ko-KR" altLang="en-US" dirty="0"/>
              <a:t> 일본</a:t>
            </a:r>
            <a:r>
              <a:rPr kumimoji="1" lang="en-US" altLang="ko-KR" dirty="0"/>
              <a:t>,</a:t>
            </a:r>
            <a:r>
              <a:rPr kumimoji="1" lang="ko-KR" altLang="en-US" dirty="0"/>
              <a:t> 유럽의 </a:t>
            </a:r>
            <a:r>
              <a:rPr kumimoji="1" lang="en-US" altLang="ko-KR" dirty="0"/>
              <a:t>‘</a:t>
            </a:r>
            <a:r>
              <a:rPr kumimoji="1" lang="ko-KR" altLang="en-US" dirty="0" err="1"/>
              <a:t>면책형＇이</a:t>
            </a:r>
            <a:r>
              <a:rPr kumimoji="1" lang="ko-KR" altLang="en-US" dirty="0"/>
              <a:t> 아니라  </a:t>
            </a:r>
            <a:r>
              <a:rPr kumimoji="1" lang="ko-KR" altLang="en-US" dirty="0" err="1"/>
              <a:t>중국처럼＇의무부과형</a:t>
            </a:r>
            <a:r>
              <a:rPr kumimoji="1" lang="en-US" altLang="ko-KR" dirty="0"/>
              <a:t>’</a:t>
            </a:r>
            <a:r>
              <a:rPr kumimoji="1" lang="ko-KR" altLang="en-US" dirty="0"/>
              <a:t>임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  <a:endParaRPr kumimoji="1" lang="ko-Kore-KR" altLang="en-US" dirty="0"/>
          </a:p>
          <a:p>
            <a:pPr lvl="2"/>
            <a:endParaRPr kumimoji="1" lang="en-US" altLang="ko-KR" dirty="0"/>
          </a:p>
          <a:p>
            <a:pPr lvl="1"/>
            <a:r>
              <a:rPr kumimoji="1" lang="ko-KR" altLang="en-US" dirty="0"/>
              <a:t>저작권법 </a:t>
            </a:r>
            <a:r>
              <a:rPr kumimoji="1" lang="en-US" altLang="ko-KR" dirty="0"/>
              <a:t>102</a:t>
            </a:r>
            <a:r>
              <a:rPr kumimoji="1" lang="ko-KR" altLang="en-US" dirty="0"/>
              <a:t>조 및 </a:t>
            </a:r>
            <a:r>
              <a:rPr kumimoji="1" lang="en-US" altLang="ko-KR" dirty="0"/>
              <a:t>103</a:t>
            </a:r>
            <a:r>
              <a:rPr kumimoji="1" lang="ko-KR" altLang="en-US" dirty="0"/>
              <a:t>조 </a:t>
            </a:r>
            <a:r>
              <a:rPr kumimoji="1" lang="en-US" altLang="ko-KR" dirty="0"/>
              <a:t>–</a:t>
            </a:r>
            <a:r>
              <a:rPr kumimoji="1" lang="ko-KR" altLang="en-US" dirty="0"/>
              <a:t> </a:t>
            </a:r>
            <a:r>
              <a:rPr kumimoji="1" lang="en-US" altLang="ko-KR" dirty="0">
                <a:highlight>
                  <a:srgbClr val="FFFF00"/>
                </a:highlight>
              </a:rPr>
              <a:t>DMCA</a:t>
            </a:r>
            <a:r>
              <a:rPr kumimoji="1" lang="ko-KR" altLang="en-US" dirty="0">
                <a:highlight>
                  <a:srgbClr val="FFFF00"/>
                </a:highlight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</a:rPr>
              <a:t>512</a:t>
            </a:r>
            <a:r>
              <a:rPr kumimoji="1" lang="ko-KR" altLang="en-US" dirty="0">
                <a:highlight>
                  <a:srgbClr val="FFFF00"/>
                </a:highlight>
              </a:rPr>
              <a:t>조와 </a:t>
            </a:r>
            <a:r>
              <a:rPr kumimoji="1" lang="ko-KR" altLang="en-US" dirty="0" err="1">
                <a:highlight>
                  <a:srgbClr val="FFFF00"/>
                </a:highlight>
              </a:rPr>
              <a:t>비슷</a:t>
            </a:r>
            <a:r>
              <a:rPr kumimoji="1" lang="ko-KR" altLang="en-US" dirty="0">
                <a:highlight>
                  <a:srgbClr val="FFFF00"/>
                </a:highlight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</a:rPr>
              <a:t>–</a:t>
            </a:r>
            <a:r>
              <a:rPr kumimoji="1" lang="ko-KR" altLang="en-US" dirty="0">
                <a:highlight>
                  <a:srgbClr val="FFFF00"/>
                </a:highlight>
              </a:rPr>
              <a:t> </a:t>
            </a:r>
            <a:r>
              <a:rPr kumimoji="1" lang="ko-KR" altLang="en-US" dirty="0" err="1">
                <a:highlight>
                  <a:srgbClr val="FFFF00"/>
                </a:highlight>
              </a:rPr>
              <a:t>면책형</a:t>
            </a:r>
            <a:endParaRPr kumimoji="1" lang="en-US" altLang="ko-K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1500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99E3F5-99A9-7349-98B2-41CEA3BC1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991"/>
            <a:ext cx="10515600" cy="6372009"/>
          </a:xfrm>
        </p:spPr>
        <p:txBody>
          <a:bodyPr>
            <a:noAutofit/>
          </a:bodyPr>
          <a:lstStyle/>
          <a:p>
            <a:r>
              <a:rPr lang="ko-KR" altLang="en-US" dirty="0"/>
              <a:t> </a:t>
            </a:r>
            <a:r>
              <a:rPr lang="ko-KR" altLang="en-US" b="1" dirty="0"/>
              <a:t>제</a:t>
            </a:r>
            <a:r>
              <a:rPr lang="en-US" altLang="ko-KR" b="1" dirty="0"/>
              <a:t>44</a:t>
            </a:r>
            <a:r>
              <a:rPr lang="ko-KR" altLang="en-US" b="1" dirty="0"/>
              <a:t>조의</a:t>
            </a:r>
            <a:r>
              <a:rPr lang="en-US" altLang="ko-KR" b="1" dirty="0"/>
              <a:t>2(</a:t>
            </a:r>
            <a:r>
              <a:rPr lang="ko-KR" altLang="en-US" b="1" dirty="0"/>
              <a:t>정보의 삭제요청 등</a:t>
            </a:r>
            <a:r>
              <a:rPr lang="en-US" altLang="ko-KR" b="1" dirty="0"/>
              <a:t>)</a:t>
            </a:r>
            <a:r>
              <a:rPr lang="ko-KR" altLang="en-US" dirty="0"/>
              <a:t> ① 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/>
              <a:t>.</a:t>
            </a:r>
            <a:r>
              <a:rPr lang="ko-KR" altLang="en-US" dirty="0"/>
              <a:t>사생활 침해나 명예훼손 등 타인의 권리가 침해된 경우 그 침해를 받은 자는 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/>
              <a:t>.</a:t>
            </a:r>
            <a:r>
              <a:rPr lang="ko-KR" altLang="en-US" dirty="0"/>
              <a:t>침해사실을 소명하여 그 정보의 삭제 또는 </a:t>
            </a:r>
            <a:r>
              <a:rPr lang="ko-KR" altLang="en-US" dirty="0" err="1"/>
              <a:t>반박내용의</a:t>
            </a:r>
            <a:r>
              <a:rPr lang="ko-KR" altLang="en-US" dirty="0"/>
              <a:t> 게재</a:t>
            </a:r>
            <a:r>
              <a:rPr lang="en-US" altLang="ko-KR" dirty="0"/>
              <a:t>(</a:t>
            </a:r>
            <a:r>
              <a:rPr lang="ko-KR" altLang="en-US" dirty="0"/>
              <a:t>이하 </a:t>
            </a:r>
            <a:r>
              <a:rPr lang="en-US" altLang="ko-KR" dirty="0"/>
              <a:t>"</a:t>
            </a:r>
            <a:r>
              <a:rPr lang="ko-KR" altLang="en-US" dirty="0" err="1"/>
              <a:t>삭제등</a:t>
            </a:r>
            <a:r>
              <a:rPr lang="en-US" altLang="ko-KR" dirty="0"/>
              <a:t>"</a:t>
            </a:r>
            <a:r>
              <a:rPr lang="ko-KR" altLang="en-US" dirty="0"/>
              <a:t>이라 한다</a:t>
            </a:r>
            <a:r>
              <a:rPr lang="en-US" altLang="ko-KR" dirty="0"/>
              <a:t>)</a:t>
            </a:r>
            <a:r>
              <a:rPr lang="ko-KR" altLang="en-US" dirty="0" err="1"/>
              <a:t>를</a:t>
            </a:r>
            <a:r>
              <a:rPr lang="ko-KR" altLang="en-US" dirty="0"/>
              <a:t> 요청할 수 있다</a:t>
            </a:r>
            <a:r>
              <a:rPr lang="en-US" altLang="ko-KR" dirty="0"/>
              <a:t>.  &lt;</a:t>
            </a:r>
            <a:r>
              <a:rPr lang="ko-KR" altLang="en-US" dirty="0"/>
              <a:t>개정 </a:t>
            </a:r>
            <a:r>
              <a:rPr lang="en-US" altLang="ko-KR" dirty="0"/>
              <a:t>2016. 3. 22.&gt;</a:t>
            </a:r>
            <a:endParaRPr lang="ko-KR" altLang="en-US" dirty="0"/>
          </a:p>
          <a:p>
            <a:r>
              <a:rPr lang="ko-KR" altLang="en-US" dirty="0"/>
              <a:t>② 정보통신서비스 제공자는 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r>
              <a:rPr lang="ko-KR" altLang="en-US" dirty="0" err="1"/>
              <a:t>요청받으면</a:t>
            </a:r>
            <a:r>
              <a:rPr lang="ko-KR" altLang="en-US" dirty="0"/>
              <a:t> 지체 없이 </a:t>
            </a:r>
            <a:r>
              <a:rPr lang="ko-KR" altLang="en-US" dirty="0" err="1"/>
              <a:t>삭제ㆍ임시조치</a:t>
            </a:r>
            <a:r>
              <a:rPr lang="ko-KR" altLang="en-US" dirty="0"/>
              <a:t> 등의 필요한 조치를 하고 즉시 신청인 및 정보게재자에게 알려야 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④ </a:t>
            </a:r>
            <a:r>
              <a:rPr lang="ko-KR" altLang="en-US" dirty="0"/>
              <a:t>정보통신서비스 제공자는 제</a:t>
            </a:r>
            <a:r>
              <a:rPr lang="en-US" altLang="ko-KR" dirty="0"/>
              <a:t>1</a:t>
            </a:r>
            <a:r>
              <a:rPr lang="ko-KR" altLang="en-US" dirty="0"/>
              <a:t>항에 따른 정보의 삭제요청에도 불구하고 권리의 침해 여부를 판단하기 어렵거나 이해당사자 간에 다툼이 예상되는 경우에는 해당 정보에 대한 접근을 임시적으로 차단하는 조치</a:t>
            </a:r>
            <a:r>
              <a:rPr lang="en-US" altLang="ko-KR" dirty="0"/>
              <a:t>(</a:t>
            </a:r>
            <a:r>
              <a:rPr lang="ko-KR" altLang="en-US" dirty="0"/>
              <a:t>이하 </a:t>
            </a:r>
            <a:r>
              <a:rPr lang="en-US" altLang="ko-KR" dirty="0"/>
              <a:t>"</a:t>
            </a:r>
            <a:r>
              <a:rPr lang="ko-KR" altLang="en-US" dirty="0"/>
              <a:t>임시조치</a:t>
            </a:r>
            <a:r>
              <a:rPr lang="en-US" altLang="ko-KR" dirty="0"/>
              <a:t>"</a:t>
            </a:r>
            <a:r>
              <a:rPr lang="ko-KR" altLang="en-US" dirty="0"/>
              <a:t>라 한다</a:t>
            </a:r>
            <a:r>
              <a:rPr lang="en-US" altLang="ko-KR" dirty="0"/>
              <a:t>)</a:t>
            </a:r>
            <a:r>
              <a:rPr lang="ko-KR" altLang="en-US" dirty="0" err="1"/>
              <a:t>를</a:t>
            </a:r>
            <a:r>
              <a:rPr lang="ko-KR" altLang="en-US" dirty="0"/>
              <a:t> 할 수 있다</a:t>
            </a:r>
            <a:r>
              <a:rPr lang="en-US" altLang="ko-KR" dirty="0"/>
              <a:t>. </a:t>
            </a:r>
            <a:r>
              <a:rPr lang="ko-KR" altLang="en-US" dirty="0"/>
              <a:t>이 경우 </a:t>
            </a:r>
            <a:r>
              <a:rPr lang="ko-KR" altLang="en-US" dirty="0" err="1"/>
              <a:t>임시조치의</a:t>
            </a:r>
            <a:r>
              <a:rPr lang="ko-KR" altLang="en-US" dirty="0"/>
              <a:t> 기간은 </a:t>
            </a:r>
            <a:r>
              <a:rPr lang="en-US" altLang="ko-KR" dirty="0"/>
              <a:t>30</a:t>
            </a:r>
            <a:r>
              <a:rPr lang="ko-KR" altLang="en-US" dirty="0"/>
              <a:t>일 이내로 한다</a:t>
            </a:r>
            <a:r>
              <a:rPr lang="en-US" altLang="ko-KR" dirty="0"/>
              <a:t>.</a:t>
            </a:r>
            <a:endParaRPr kumimoji="1" lang="en-US" altLang="ko-Kore-KR" dirty="0"/>
          </a:p>
          <a:p>
            <a:pPr marL="0" indent="0">
              <a:buNone/>
            </a:pPr>
            <a:r>
              <a:rPr kumimoji="1" lang="en-US" altLang="ko-KR" dirty="0">
                <a:sym typeface="Wingdings" pitchFamily="2" charset="2"/>
              </a:rPr>
              <a:t></a:t>
            </a:r>
            <a:r>
              <a:rPr kumimoji="1" lang="ko-KR" altLang="en-US" dirty="0">
                <a:sym typeface="Wingdings" pitchFamily="2" charset="2"/>
              </a:rPr>
              <a:t>소명만 하면 입증 없이도 </a:t>
            </a:r>
            <a:r>
              <a:rPr kumimoji="1" lang="en-US" altLang="ko-KR" dirty="0">
                <a:sym typeface="Wingdings" pitchFamily="2" charset="2"/>
              </a:rPr>
              <a:t>＂</a:t>
            </a:r>
            <a:r>
              <a:rPr kumimoji="1" lang="ko-KR" altLang="en-US" dirty="0">
                <a:sym typeface="Wingdings" pitchFamily="2" charset="2"/>
              </a:rPr>
              <a:t>조치</a:t>
            </a:r>
            <a:r>
              <a:rPr kumimoji="1" lang="en-US" altLang="ko-KR" dirty="0">
                <a:sym typeface="Wingdings" pitchFamily="2" charset="2"/>
              </a:rPr>
              <a:t>＂</a:t>
            </a:r>
            <a:r>
              <a:rPr kumimoji="1" lang="ko-KR" altLang="en-US" dirty="0" err="1">
                <a:sym typeface="Wingdings" pitchFamily="2" charset="2"/>
              </a:rPr>
              <a:t>를</a:t>
            </a:r>
            <a:r>
              <a:rPr kumimoji="1" lang="ko-KR" altLang="en-US" dirty="0">
                <a:sym typeface="Wingdings" pitchFamily="2" charset="2"/>
              </a:rPr>
              <a:t> 취해야 함</a:t>
            </a:r>
            <a:r>
              <a:rPr kumimoji="1" lang="en-US" altLang="ko-KR" dirty="0">
                <a:sym typeface="Wingdings" pitchFamily="2" charset="2"/>
              </a:rPr>
              <a:t>.</a:t>
            </a:r>
            <a:r>
              <a:rPr kumimoji="1" lang="ko-KR" altLang="en-US" dirty="0">
                <a:sym typeface="Wingdings" pitchFamily="2" charset="2"/>
              </a:rPr>
              <a:t> 잘 </a:t>
            </a:r>
            <a:r>
              <a:rPr kumimoji="1" lang="ko-KR" altLang="en-US" dirty="0" err="1">
                <a:sym typeface="Wingdings" pitchFamily="2" charset="2"/>
              </a:rPr>
              <a:t>모르겠어도</a:t>
            </a:r>
            <a:r>
              <a:rPr kumimoji="1" lang="ko-KR" altLang="en-US" dirty="0">
                <a:sym typeface="Wingdings" pitchFamily="2" charset="2"/>
              </a:rPr>
              <a:t> 최소한 </a:t>
            </a:r>
            <a:r>
              <a:rPr kumimoji="1" lang="en-US" altLang="ko-KR" dirty="0">
                <a:sym typeface="Wingdings" pitchFamily="2" charset="2"/>
              </a:rPr>
              <a:t>“</a:t>
            </a:r>
            <a:r>
              <a:rPr kumimoji="1" lang="ko-KR" altLang="en-US" dirty="0">
                <a:sym typeface="Wingdings" pitchFamily="2" charset="2"/>
              </a:rPr>
              <a:t>임시조치</a:t>
            </a:r>
            <a:r>
              <a:rPr kumimoji="1" lang="en-US" altLang="ko-KR" dirty="0">
                <a:sym typeface="Wingdings" pitchFamily="2" charset="2"/>
              </a:rPr>
              <a:t>”</a:t>
            </a:r>
            <a:r>
              <a:rPr kumimoji="1" lang="ko-KR" altLang="en-US" dirty="0">
                <a:sym typeface="Wingdings" pitchFamily="2" charset="2"/>
              </a:rPr>
              <a:t>는 취해야 함</a:t>
            </a:r>
            <a:r>
              <a:rPr kumimoji="1" lang="en-US" altLang="ko-KR" dirty="0">
                <a:sym typeface="Wingdings" pitchFamily="2" charset="2"/>
              </a:rPr>
              <a:t>.</a:t>
            </a:r>
            <a:r>
              <a:rPr kumimoji="1" lang="ko-KR" altLang="en-US" dirty="0">
                <a:sym typeface="Wingdings" pitchFamily="2" charset="2"/>
              </a:rPr>
              <a:t> </a:t>
            </a:r>
            <a:r>
              <a:rPr kumimoji="1" lang="ko-KR" altLang="en-US" dirty="0" err="1">
                <a:sym typeface="Wingdings" pitchFamily="2" charset="2"/>
              </a:rPr>
              <a:t>침해방지와</a:t>
            </a:r>
            <a:r>
              <a:rPr kumimoji="1" lang="ko-KR" altLang="en-US" dirty="0">
                <a:sym typeface="Wingdings" pitchFamily="2" charset="2"/>
              </a:rPr>
              <a:t> 무관한 삭제</a:t>
            </a:r>
            <a:r>
              <a:rPr kumimoji="1" lang="en-US" altLang="ko-KR" dirty="0">
                <a:sym typeface="Wingdings" pitchFamily="2" charset="2"/>
              </a:rPr>
              <a:t>.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64601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테이블이(가) 표시된 사진&#10;&#10;자동 생성된 설명">
            <a:extLst>
              <a:ext uri="{FF2B5EF4-FFF2-40B4-BE49-F238E27FC236}">
                <a16:creationId xmlns:a16="http://schemas.microsoft.com/office/drawing/2014/main" id="{891A9FC0-F66E-5540-8E82-0F4F5E2D4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982" y="499569"/>
            <a:ext cx="7118420" cy="5858861"/>
          </a:xfrm>
        </p:spPr>
      </p:pic>
    </p:spTree>
    <p:extLst>
      <p:ext uri="{BB962C8B-B14F-4D97-AF65-F5344CB8AC3E}">
        <p14:creationId xmlns:p14="http://schemas.microsoft.com/office/powerpoint/2010/main" val="3820684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테이블이(가) 표시된 사진&#10;&#10;자동 생성된 설명">
            <a:extLst>
              <a:ext uri="{FF2B5EF4-FFF2-40B4-BE49-F238E27FC236}">
                <a16:creationId xmlns:a16="http://schemas.microsoft.com/office/drawing/2014/main" id="{DD84B90B-4FDD-A94C-99A3-43461456B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950" y="1874044"/>
            <a:ext cx="8928100" cy="4254500"/>
          </a:xfrm>
        </p:spPr>
      </p:pic>
    </p:spTree>
    <p:extLst>
      <p:ext uri="{BB962C8B-B14F-4D97-AF65-F5344CB8AC3E}">
        <p14:creationId xmlns:p14="http://schemas.microsoft.com/office/powerpoint/2010/main" val="92174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4FFFB5-2306-A548-953D-DE1B5DE9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“</a:t>
            </a:r>
            <a:r>
              <a:rPr kumimoji="1" lang="ko-KR" altLang="en-US" dirty="0" err="1"/>
              <a:t>의무부과형</a:t>
            </a:r>
            <a:r>
              <a:rPr kumimoji="1" lang="en-US" altLang="ko-KR" dirty="0"/>
              <a:t>”:</a:t>
            </a:r>
            <a:r>
              <a:rPr kumimoji="1" lang="ko-KR" altLang="en-US" dirty="0"/>
              <a:t> </a:t>
            </a:r>
            <a:r>
              <a:rPr kumimoji="1" lang="en-US" altLang="ko-KR" sz="3200" dirty="0"/>
              <a:t>“</a:t>
            </a:r>
            <a:r>
              <a:rPr kumimoji="1" lang="ko-KR" altLang="en-US" sz="3200" dirty="0"/>
              <a:t>불법게시물을 인지하고 삭제하지 않으면 책임을 져야 한다</a:t>
            </a:r>
            <a:r>
              <a:rPr kumimoji="1" lang="en-US" altLang="ko-KR" sz="3200" dirty="0"/>
              <a:t>”</a:t>
            </a:r>
            <a:r>
              <a:rPr kumimoji="1" lang="ko-KR" altLang="en-US" sz="3200" dirty="0"/>
              <a:t> </a:t>
            </a:r>
            <a:r>
              <a:rPr kumimoji="1" lang="en-US" altLang="ko-KR" sz="3200" dirty="0"/>
              <a:t>–</a:t>
            </a:r>
            <a:r>
              <a:rPr kumimoji="1" lang="ko-KR" altLang="en-US" sz="3200" dirty="0"/>
              <a:t> 당연</a:t>
            </a:r>
            <a:r>
              <a:rPr kumimoji="1" lang="en-US" altLang="ko-KR" sz="3200" dirty="0"/>
              <a:t>?</a:t>
            </a:r>
            <a:r>
              <a:rPr kumimoji="1" lang="ko-KR" altLang="en-US" sz="3200" dirty="0"/>
              <a:t> </a:t>
            </a:r>
            <a:endParaRPr kumimoji="1" lang="ko-Kore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BC100A-0E87-BA45-B94B-173EC0FCA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74"/>
            <a:ext cx="10515600" cy="468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ko-KR" dirty="0"/>
              <a:t>1.</a:t>
            </a:r>
            <a:r>
              <a:rPr kumimoji="1" lang="ko-KR" altLang="en-US" dirty="0"/>
              <a:t> 불법게시물에 대한 피해배상책임 </a:t>
            </a:r>
            <a:r>
              <a:rPr kumimoji="1" lang="en-US" altLang="ko-KR" dirty="0"/>
              <a:t>vs. 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삭제거부에</a:t>
            </a:r>
            <a:r>
              <a:rPr kumimoji="1" lang="ko-KR" altLang="en-US" dirty="0"/>
              <a:t> 대한 책임</a:t>
            </a: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dirty="0">
                <a:sym typeface="Wingdings" pitchFamily="2" charset="2"/>
              </a:rPr>
              <a:t></a:t>
            </a:r>
            <a:r>
              <a:rPr kumimoji="1" lang="ko-KR" altLang="en-US" dirty="0">
                <a:sym typeface="Wingdings" pitchFamily="2" charset="2"/>
              </a:rPr>
              <a:t> 합법적 게시물의 삭제</a:t>
            </a: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dirty="0"/>
              <a:t>2. </a:t>
            </a:r>
            <a:r>
              <a:rPr kumimoji="1" lang="ko-KR" altLang="en-US" dirty="0"/>
              <a:t>불법게시물의 인지 어려움 </a:t>
            </a:r>
            <a:endParaRPr kumimoji="1" lang="en-US" altLang="ko-KR" dirty="0"/>
          </a:p>
          <a:p>
            <a:pPr>
              <a:buFont typeface="Wingdings" pitchFamily="2" charset="2"/>
              <a:buChar char="à"/>
            </a:pPr>
            <a:r>
              <a:rPr kumimoji="1" lang="ko-KR" altLang="en-US" dirty="0">
                <a:sym typeface="Wingdings" pitchFamily="2" charset="2"/>
              </a:rPr>
              <a:t>불법게시물의 존재 인지 </a:t>
            </a:r>
            <a:r>
              <a:rPr kumimoji="1" lang="en-US" altLang="ko-KR" dirty="0">
                <a:sym typeface="Wingdings" pitchFamily="2" charset="2"/>
              </a:rPr>
              <a:t>v. </a:t>
            </a:r>
            <a:r>
              <a:rPr kumimoji="1" lang="ko-KR" altLang="en-US" dirty="0">
                <a:sym typeface="Wingdings" pitchFamily="2" charset="2"/>
              </a:rPr>
              <a:t>게시물의 불법성의 인지 </a:t>
            </a:r>
            <a:endParaRPr kumimoji="1" lang="en-US" altLang="ko-KR" dirty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kumimoji="1" lang="ko-KR" altLang="en-US" dirty="0">
                <a:sym typeface="Wingdings" pitchFamily="2" charset="2"/>
              </a:rPr>
              <a:t>합법적 게시물의 삭제</a:t>
            </a:r>
            <a:endParaRPr kumimoji="1" lang="en-US" altLang="ko-KR" dirty="0">
              <a:sym typeface="Wingdings" pitchFamily="2" charset="2"/>
            </a:endParaRPr>
          </a:p>
          <a:p>
            <a:pPr marL="0" indent="0">
              <a:buNone/>
            </a:pPr>
            <a:r>
              <a:rPr kumimoji="1" lang="ko-KR" altLang="en-US" dirty="0"/>
              <a:t>예</a:t>
            </a:r>
            <a:r>
              <a:rPr kumimoji="1" lang="en-US" altLang="ko-KR" dirty="0"/>
              <a:t>)</a:t>
            </a:r>
            <a:r>
              <a:rPr kumimoji="1" lang="ko-KR" altLang="en-US" dirty="0"/>
              <a:t> </a:t>
            </a:r>
            <a:r>
              <a:rPr kumimoji="1" lang="ko-Kore-KR" altLang="en-US" dirty="0"/>
              <a:t>독일</a:t>
            </a:r>
            <a:r>
              <a:rPr kumimoji="1" lang="en-US" altLang="ko-Kore-KR" dirty="0"/>
              <a:t>,</a:t>
            </a:r>
            <a:r>
              <a:rPr kumimoji="1" lang="ko-KR" altLang="en-US" dirty="0"/>
              <a:t> 호주</a:t>
            </a:r>
            <a:r>
              <a:rPr kumimoji="1" lang="en-US" altLang="ko-KR" dirty="0"/>
              <a:t>,</a:t>
            </a:r>
            <a:r>
              <a:rPr kumimoji="1" lang="ko-KR" altLang="en-US" dirty="0"/>
              <a:t> 프랑스 등에서 </a:t>
            </a:r>
            <a:r>
              <a:rPr kumimoji="1" lang="en-US" altLang="ko-KR" dirty="0"/>
              <a:t>‘</a:t>
            </a:r>
            <a:r>
              <a:rPr kumimoji="1" lang="ko-KR" altLang="en-US" dirty="0" err="1"/>
              <a:t>의무부과형</a:t>
            </a:r>
            <a:r>
              <a:rPr kumimoji="1" lang="en-US" altLang="ko-KR" dirty="0"/>
              <a:t>＇</a:t>
            </a:r>
            <a:r>
              <a:rPr kumimoji="1" lang="ko-KR" altLang="en-US" dirty="0"/>
              <a:t>입법 </a:t>
            </a:r>
            <a:r>
              <a:rPr kumimoji="1" lang="en-US" altLang="ko-KR" dirty="0">
                <a:sym typeface="Wingdings" pitchFamily="2" charset="2"/>
              </a:rPr>
              <a:t></a:t>
            </a:r>
            <a:r>
              <a:rPr kumimoji="1" lang="ko-KR" altLang="en-US" dirty="0">
                <a:sym typeface="Wingdings" pitchFamily="2" charset="2"/>
              </a:rPr>
              <a:t> </a:t>
            </a:r>
            <a:r>
              <a:rPr kumimoji="1" lang="ko-KR" altLang="en-US" dirty="0"/>
              <a:t>프랑스 </a:t>
            </a:r>
            <a:r>
              <a:rPr kumimoji="1" lang="en-US" altLang="ko-KR" dirty="0"/>
              <a:t>Avia</a:t>
            </a:r>
            <a:r>
              <a:rPr kumimoji="1" lang="ko-KR" altLang="en-US" dirty="0"/>
              <a:t>법 위헌결정 </a:t>
            </a:r>
            <a:r>
              <a:rPr kumimoji="1" lang="en-US" altLang="ko-KR" dirty="0">
                <a:sym typeface="Wingdings" pitchFamily="2" charset="2"/>
              </a:rPr>
              <a:t></a:t>
            </a:r>
            <a:r>
              <a:rPr kumimoji="1" lang="ko-KR" altLang="en-US" dirty="0">
                <a:sym typeface="Wingdings" pitchFamily="2" charset="2"/>
              </a:rPr>
              <a:t> 독일</a:t>
            </a:r>
            <a:r>
              <a:rPr kumimoji="1" lang="en-US" altLang="ko-KR" dirty="0">
                <a:sym typeface="Wingdings" pitchFamily="2" charset="2"/>
              </a:rPr>
              <a:t>,</a:t>
            </a:r>
            <a:r>
              <a:rPr kumimoji="1" lang="ko-KR" altLang="en-US" dirty="0">
                <a:sym typeface="Wingdings" pitchFamily="2" charset="2"/>
              </a:rPr>
              <a:t> 호주</a:t>
            </a:r>
            <a:r>
              <a:rPr kumimoji="1" lang="en-US" altLang="ko-KR" dirty="0">
                <a:sym typeface="Wingdings" pitchFamily="2" charset="2"/>
              </a:rPr>
              <a:t>?</a:t>
            </a:r>
            <a:r>
              <a:rPr kumimoji="1" lang="ko-KR" altLang="en-US" dirty="0">
                <a:sym typeface="Wingdings" pitchFamily="2" charset="2"/>
              </a:rPr>
              <a:t> </a:t>
            </a:r>
            <a:endParaRPr kumimoji="1" lang="en-US" altLang="ko-Kore-KR" dirty="0"/>
          </a:p>
          <a:p>
            <a:pPr marL="0" indent="0">
              <a:buNone/>
            </a:pPr>
            <a:r>
              <a:rPr kumimoji="1" lang="en-US" altLang="ko-Kore-KR" dirty="0"/>
              <a:t>3.</a:t>
            </a:r>
            <a:r>
              <a:rPr kumimoji="1" lang="ko-Kore-KR" altLang="en-US" dirty="0"/>
              <a:t> 한국제도</a:t>
            </a:r>
            <a:r>
              <a:rPr kumimoji="1" lang="en-US" altLang="ko-Kore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‘</a:t>
            </a:r>
            <a:r>
              <a:rPr kumimoji="1" lang="ko-KR" altLang="en-US" dirty="0"/>
              <a:t>소명</a:t>
            </a:r>
            <a:r>
              <a:rPr kumimoji="1" lang="en-US" altLang="ko-KR" dirty="0"/>
              <a:t>’</a:t>
            </a:r>
            <a:r>
              <a:rPr kumimoji="1" lang="ko-KR" altLang="en-US" dirty="0"/>
              <a:t>만 되면 반드시 임시조치를 해야 하는 상황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978049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416A6C-7ECD-8246-8DAF-39AE91B3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err="1"/>
              <a:t>정보매개자책임제한원리</a:t>
            </a:r>
            <a:r>
              <a:rPr kumimoji="1" lang="ko-KR" altLang="en-US" dirty="0"/>
              <a:t> </a:t>
            </a:r>
            <a:r>
              <a:rPr kumimoji="1" lang="en-US" altLang="ko-KR" dirty="0"/>
              <a:t>=</a:t>
            </a:r>
            <a:r>
              <a:rPr kumimoji="1" lang="ko-Kore-KR" altLang="en-US" dirty="0"/>
              <a:t>국제인권기준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9A0B9F-994E-1841-9F90-631AA545B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ko-Kore-KR" dirty="0"/>
          </a:p>
          <a:p>
            <a:r>
              <a:rPr lang="en-US" altLang="ko-KR" dirty="0"/>
              <a:t>2011</a:t>
            </a:r>
            <a:r>
              <a:rPr lang="ko-KR" altLang="en-US" dirty="0"/>
              <a:t>년</a:t>
            </a:r>
            <a:r>
              <a:rPr lang="en-US" altLang="ko-KR" dirty="0"/>
              <a:t>6</a:t>
            </a:r>
            <a:r>
              <a:rPr lang="ko-KR" altLang="en-US" dirty="0"/>
              <a:t>월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UN, OAS, OSCE, and ACHPR </a:t>
            </a:r>
            <a:r>
              <a:rPr lang="ko-KR" altLang="en-US" dirty="0"/>
              <a:t>표현의 자유 </a:t>
            </a:r>
            <a:r>
              <a:rPr lang="ko-KR" altLang="en-US" dirty="0" err="1"/>
              <a:t>특별보고관</a:t>
            </a:r>
            <a:r>
              <a:rPr lang="ko-KR" altLang="en-US" dirty="0"/>
              <a:t> 공동선언문 </a:t>
            </a:r>
            <a:r>
              <a:rPr lang="en-US" altLang="ko-KR" dirty="0"/>
              <a:t>–</a:t>
            </a:r>
            <a:r>
              <a:rPr lang="ko-KR" altLang="en-US" dirty="0"/>
              <a:t> </a:t>
            </a:r>
            <a:r>
              <a:rPr lang="en-US" altLang="ko-KR" dirty="0"/>
              <a:t>“</a:t>
            </a:r>
            <a:r>
              <a:rPr lang="ko-KR" altLang="en-US" dirty="0"/>
              <a:t>정보매개자책임제한 원리는 국제인권이다</a:t>
            </a:r>
            <a:r>
              <a:rPr lang="en-US" altLang="ko-KR" dirty="0"/>
              <a:t>”</a:t>
            </a:r>
          </a:p>
          <a:p>
            <a:r>
              <a:rPr lang="en-US" altLang="ko-KR" dirty="0"/>
              <a:t> 2011</a:t>
            </a:r>
            <a:r>
              <a:rPr lang="ko-KR" altLang="en-US" dirty="0"/>
              <a:t>년 </a:t>
            </a:r>
            <a:r>
              <a:rPr lang="en-US" altLang="ko-KR" dirty="0"/>
              <a:t>3</a:t>
            </a:r>
            <a:r>
              <a:rPr lang="ko-KR" altLang="en-US" dirty="0"/>
              <a:t>월 </a:t>
            </a:r>
            <a:r>
              <a:rPr lang="en-US" altLang="ko-KR" dirty="0"/>
              <a:t>21</a:t>
            </a:r>
            <a:r>
              <a:rPr lang="ko-KR" altLang="en-US" dirty="0"/>
              <a:t>일 </a:t>
            </a:r>
            <a:r>
              <a:rPr lang="ko-KR" altLang="en-US" dirty="0" err="1"/>
              <a:t>프랑크라뤼</a:t>
            </a:r>
            <a:r>
              <a:rPr lang="ko-KR" altLang="en-US" dirty="0"/>
              <a:t> 표현의 자유 특별보고관의 한국방문 보고서</a:t>
            </a:r>
            <a:r>
              <a:rPr lang="en-US" altLang="ko-KR" dirty="0"/>
              <a:t>(</a:t>
            </a:r>
            <a:r>
              <a:rPr lang="ko-KR" altLang="en-US" dirty="0"/>
              <a:t>유엔인권이사회 및 총회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–</a:t>
            </a:r>
            <a:r>
              <a:rPr lang="ko-KR" altLang="en-US" dirty="0"/>
              <a:t> </a:t>
            </a:r>
            <a:r>
              <a:rPr lang="en-US" altLang="ko-KR" dirty="0"/>
              <a:t>“</a:t>
            </a:r>
            <a:r>
              <a:rPr kumimoji="1" lang="ko-KR" altLang="en-US" dirty="0">
                <a:sym typeface="Wingdings" pitchFamily="2" charset="2"/>
              </a:rPr>
              <a:t>임시조치제도는 인권침해다</a:t>
            </a:r>
            <a:r>
              <a:rPr kumimoji="1" lang="en-US" altLang="ko-KR" dirty="0">
                <a:sym typeface="Wingdings" pitchFamily="2" charset="2"/>
              </a:rPr>
              <a:t>”</a:t>
            </a:r>
          </a:p>
          <a:p>
            <a:pPr marL="0" indent="0">
              <a:buNone/>
            </a:pP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54368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2CAA21-F4B7-9542-A8F9-F2D27F134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ore-KR" altLang="en-US" dirty="0"/>
              <a:t>워마드운영자에</a:t>
            </a:r>
            <a:r>
              <a:rPr kumimoji="1" lang="ko-KR" altLang="en-US" dirty="0"/>
              <a:t> 대한 국제기준 하의 평가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BE297A-E70A-BD46-A19E-7AE0D7EA0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ore-KR" altLang="en-US" dirty="0"/>
              <a:t>불법이</a:t>
            </a:r>
            <a:r>
              <a:rPr kumimoji="1" lang="ko-KR" altLang="en-US" dirty="0"/>
              <a:t> 명백한 게시물에 대해서는 요청이 들어오는 즉시 삭제를 했다면 </a:t>
            </a:r>
            <a:r>
              <a:rPr kumimoji="1" lang="ko-KR" altLang="en-US" dirty="0" err="1"/>
              <a:t>그외</a:t>
            </a:r>
            <a:r>
              <a:rPr kumimoji="1" lang="ko-KR" altLang="en-US" dirty="0"/>
              <a:t> 각종 게시물에 대한 책임을 지워서는 안된다</a:t>
            </a:r>
            <a:endParaRPr kumimoji="1" lang="en-US" altLang="ko-KR" dirty="0"/>
          </a:p>
          <a:p>
            <a:r>
              <a:rPr kumimoji="1" lang="ko-KR" altLang="en-US" dirty="0"/>
              <a:t>방송통신심의위원회의 시정요구 중에서 욕설</a:t>
            </a:r>
            <a:r>
              <a:rPr kumimoji="1" lang="en-US" altLang="ko-KR" dirty="0"/>
              <a:t>,</a:t>
            </a:r>
            <a:r>
              <a:rPr kumimoji="1" lang="ko-KR" altLang="en-US" dirty="0"/>
              <a:t> 선정적 문구에 대한 시정요구 </a:t>
            </a:r>
            <a:r>
              <a:rPr kumimoji="1" lang="en-US" altLang="ko-KR" dirty="0">
                <a:sym typeface="Wingdings" pitchFamily="2" charset="2"/>
              </a:rPr>
              <a:t></a:t>
            </a:r>
            <a:r>
              <a:rPr kumimoji="1" lang="ko-KR" altLang="en-US" dirty="0">
                <a:sym typeface="Wingdings" pitchFamily="2" charset="2"/>
              </a:rPr>
              <a:t> 불법이 </a:t>
            </a:r>
            <a:r>
              <a:rPr kumimoji="1" lang="ko-KR" altLang="en-US" dirty="0" err="1">
                <a:sym typeface="Wingdings" pitchFamily="2" charset="2"/>
              </a:rPr>
              <a:t>명백한가</a:t>
            </a:r>
            <a:r>
              <a:rPr kumimoji="1" lang="en-US" altLang="ko-KR" dirty="0">
                <a:sym typeface="Wingdings" pitchFamily="2" charset="2"/>
              </a:rPr>
              <a:t>?</a:t>
            </a:r>
            <a:r>
              <a:rPr kumimoji="1" lang="ko-KR" altLang="en-US" dirty="0">
                <a:sym typeface="Wingdings" pitchFamily="2" charset="2"/>
              </a:rPr>
              <a:t> </a:t>
            </a:r>
            <a:endParaRPr kumimoji="1" lang="en-US" altLang="ko-KR" dirty="0">
              <a:sym typeface="Wingdings" pitchFamily="2" charset="2"/>
            </a:endParaRPr>
          </a:p>
          <a:p>
            <a:r>
              <a:rPr kumimoji="1" lang="ko-KR" altLang="en-US" dirty="0">
                <a:sym typeface="Wingdings" pitchFamily="2" charset="2"/>
              </a:rPr>
              <a:t>미삭제게시물에 대한 책임</a:t>
            </a:r>
            <a:r>
              <a:rPr kumimoji="1" lang="en-US" altLang="ko-KR" dirty="0">
                <a:sym typeface="Wingdings" pitchFamily="2" charset="2"/>
              </a:rPr>
              <a:t>:</a:t>
            </a:r>
            <a:r>
              <a:rPr kumimoji="1" lang="ko-KR" altLang="en-US">
                <a:sym typeface="Wingdings" pitchFamily="2" charset="2"/>
              </a:rPr>
              <a:t> 삭제거부의무에 </a:t>
            </a:r>
            <a:r>
              <a:rPr kumimoji="1" lang="ko-KR" altLang="en-US" dirty="0">
                <a:sym typeface="Wingdings" pitchFamily="2" charset="2"/>
              </a:rPr>
              <a:t>대한 법적 탄압 이전에 게시물의 불법성에 대한 법적 판단이 선행되어야 할 것</a:t>
            </a:r>
            <a:r>
              <a:rPr kumimoji="1" lang="en-US" altLang="ko-KR" dirty="0">
                <a:sym typeface="Wingdings" pitchFamily="2" charset="2"/>
              </a:rPr>
              <a:t>.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52207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정보매개자책임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서해안기름유출사고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상법상의 선주책임제한 </a:t>
            </a:r>
            <a:r>
              <a:rPr lang="en-US" altLang="ko-KR" dirty="0">
                <a:sym typeface="Wingdings" panose="05000000000000000000" pitchFamily="2" charset="2"/>
              </a:rPr>
              <a:t>+ </a:t>
            </a:r>
            <a:r>
              <a:rPr lang="ko-KR" altLang="en-US" dirty="0">
                <a:sym typeface="Wingdings" panose="05000000000000000000" pitchFamily="2" charset="2"/>
              </a:rPr>
              <a:t>바르샤바조약 상의 항공사 책임제한 </a:t>
            </a:r>
            <a:r>
              <a:rPr lang="en-US" altLang="ko-KR" dirty="0">
                <a:sym typeface="Wingdings" panose="05000000000000000000" pitchFamily="2" charset="2"/>
              </a:rPr>
              <a:t>(“</a:t>
            </a:r>
            <a:r>
              <a:rPr lang="ko-KR" altLang="en-US" dirty="0">
                <a:sym typeface="Wingdings" panose="05000000000000000000" pitchFamily="2" charset="2"/>
              </a:rPr>
              <a:t>피해가 일어날 위험을 알면서도 무모하게</a:t>
            </a:r>
            <a:r>
              <a:rPr lang="en-US" altLang="ko-KR" dirty="0">
                <a:sym typeface="Wingdings" panose="05000000000000000000" pitchFamily="2" charset="2"/>
              </a:rPr>
              <a:t>”) </a:t>
            </a:r>
            <a:r>
              <a:rPr lang="ko-KR" altLang="en-US" dirty="0">
                <a:sym typeface="Wingdings" panose="05000000000000000000" pitchFamily="2" charset="2"/>
              </a:rPr>
              <a:t>왜</a:t>
            </a:r>
            <a:r>
              <a:rPr lang="en-US" altLang="ko-KR" dirty="0">
                <a:sym typeface="Wingdings" panose="05000000000000000000" pitchFamily="2" charset="2"/>
              </a:rPr>
              <a:t>? </a:t>
            </a:r>
            <a:r>
              <a:rPr lang="ko-KR" altLang="en-US" dirty="0">
                <a:sym typeface="Wingdings" panose="05000000000000000000" pitchFamily="2" charset="2"/>
              </a:rPr>
              <a:t>운송물의 내용을 모르기 때문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항공사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>
                <a:sym typeface="Wingdings" panose="05000000000000000000" pitchFamily="2" charset="2"/>
              </a:rPr>
              <a:t>선사들과 문명의 발전의 관계 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통신사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 err="1">
                <a:sym typeface="Wingdings" panose="05000000000000000000" pitchFamily="2" charset="2"/>
              </a:rPr>
              <a:t>인터넷회사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– </a:t>
            </a:r>
            <a:r>
              <a:rPr lang="ko-KR" altLang="en-US" dirty="0">
                <a:sym typeface="Wingdings" panose="05000000000000000000" pitchFamily="2" charset="2"/>
              </a:rPr>
              <a:t>역시 항공사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>
                <a:sym typeface="Wingdings" panose="05000000000000000000" pitchFamily="2" charset="2"/>
              </a:rPr>
              <a:t>선사처럼 통신내용이 무엇인지 모르는 상황에서 전달해야 하는 상황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책임제한의 필요성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항공사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>
                <a:sym typeface="Wingdings" panose="05000000000000000000" pitchFamily="2" charset="2"/>
              </a:rPr>
              <a:t>선사 </a:t>
            </a:r>
            <a:r>
              <a:rPr lang="en-US" altLang="ko-KR" dirty="0">
                <a:sym typeface="Wingdings" panose="05000000000000000000" pitchFamily="2" charset="2"/>
              </a:rPr>
              <a:t>v. </a:t>
            </a:r>
            <a:r>
              <a:rPr lang="ko-KR" altLang="en-US" dirty="0">
                <a:sym typeface="Wingdings" panose="05000000000000000000" pitchFamily="2" charset="2"/>
              </a:rPr>
              <a:t>통신사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 err="1">
                <a:sym typeface="Wingdings" panose="05000000000000000000" pitchFamily="2" charset="2"/>
              </a:rPr>
              <a:t>인터넷회사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itchFamily="2" charset="2"/>
              </a:rPr>
              <a:t></a:t>
            </a:r>
            <a:r>
              <a:rPr lang="ko-KR" altLang="en-US" dirty="0">
                <a:sym typeface="Wingdings" pitchFamily="2" charset="2"/>
              </a:rPr>
              <a:t> 문명사적 차이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807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45920" y="1125414"/>
            <a:ext cx="8382000" cy="6061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문명사적 중요성 </a:t>
            </a:r>
            <a:r>
              <a:rPr lang="en-US" altLang="ko-KR" dirty="0"/>
              <a:t>1: </a:t>
            </a:r>
            <a:r>
              <a:rPr lang="ko-KR" altLang="ko-KR" dirty="0"/>
              <a:t>인터넷은 공중파방송과 달리</a:t>
            </a:r>
            <a:r>
              <a:rPr lang="en-US" altLang="ko-KR" dirty="0"/>
              <a:t> </a:t>
            </a:r>
            <a:r>
              <a:rPr lang="en-US" altLang="ko-KR" b="1" dirty="0"/>
              <a:t>“</a:t>
            </a:r>
            <a:r>
              <a:rPr lang="ko-KR" altLang="ko-KR" b="1" dirty="0"/>
              <a:t>가장 참여적인 시장</a:t>
            </a:r>
            <a:r>
              <a:rPr lang="en-US" altLang="ko-KR" b="1" dirty="0"/>
              <a:t>”, “</a:t>
            </a:r>
            <a:r>
              <a:rPr lang="ko-KR" altLang="ko-KR" b="1" dirty="0"/>
              <a:t>표현촉진적인 매체</a:t>
            </a:r>
            <a:r>
              <a:rPr lang="en-US" altLang="ko-KR" b="1" dirty="0"/>
              <a:t>”</a:t>
            </a:r>
            <a:r>
              <a:rPr lang="ko-KR" altLang="ko-KR" dirty="0"/>
              <a:t>이다</a:t>
            </a:r>
            <a:r>
              <a:rPr lang="en-US" altLang="ko-KR" dirty="0"/>
              <a:t>. </a:t>
            </a:r>
            <a:r>
              <a:rPr lang="ko-KR" altLang="ko-KR" dirty="0"/>
              <a:t>공중파방송은 전파자원의 희소성</a:t>
            </a:r>
            <a:r>
              <a:rPr lang="en-US" altLang="ko-KR" dirty="0"/>
              <a:t>, </a:t>
            </a:r>
            <a:r>
              <a:rPr lang="ko-KR" altLang="ko-KR" dirty="0"/>
              <a:t>방송의 </a:t>
            </a:r>
            <a:r>
              <a:rPr lang="ko-KR" altLang="ko-KR" dirty="0" err="1"/>
              <a:t>침투성</a:t>
            </a:r>
            <a:r>
              <a:rPr lang="en-US" altLang="ko-KR" dirty="0"/>
              <a:t>, </a:t>
            </a:r>
            <a:r>
              <a:rPr lang="ko-KR" altLang="ko-KR" dirty="0" err="1"/>
              <a:t>정보수용자측의</a:t>
            </a:r>
            <a:r>
              <a:rPr lang="ko-KR" altLang="ko-KR" dirty="0"/>
              <a:t> 통제능력의 결여와 같은 특성을 가지고 있어서 그 공적 책임과 공익성이 강조되어</a:t>
            </a:r>
            <a:r>
              <a:rPr lang="en-US" altLang="ko-KR" dirty="0"/>
              <a:t>, </a:t>
            </a:r>
            <a:r>
              <a:rPr lang="ko-KR" altLang="ko-KR" dirty="0"/>
              <a:t>인쇄매체에서는 볼 수 없는 강한 규제조치가 정당화되기도 한다</a:t>
            </a:r>
            <a:r>
              <a:rPr lang="en-US" altLang="ko-KR" dirty="0"/>
              <a:t>. </a:t>
            </a:r>
            <a:r>
              <a:rPr lang="ko-KR" altLang="ko-KR" dirty="0"/>
              <a:t>그러나 인터넷은 위와 같은 방송의 특성이 없으며</a:t>
            </a:r>
            <a:r>
              <a:rPr lang="en-US" altLang="ko-KR" dirty="0"/>
              <a:t>, </a:t>
            </a:r>
            <a:r>
              <a:rPr lang="ko-KR" altLang="ko-KR" dirty="0"/>
              <a:t>오히려 진입장벽이 낮고</a:t>
            </a:r>
            <a:r>
              <a:rPr lang="en-US" altLang="ko-KR" dirty="0"/>
              <a:t>, </a:t>
            </a:r>
            <a:r>
              <a:rPr lang="ko-KR" altLang="ko-KR" b="1" dirty="0"/>
              <a:t>표현의 쌍방향성이 보장되며</a:t>
            </a:r>
            <a:r>
              <a:rPr lang="en-US" altLang="ko-KR" b="1" dirty="0"/>
              <a:t>, </a:t>
            </a:r>
            <a:r>
              <a:rPr lang="ko-KR" altLang="ko-KR" b="1" dirty="0"/>
              <a:t>그 이용에 적극적이고 계획적인 행동이 필요하다는 특성을 지닌다</a:t>
            </a:r>
            <a:r>
              <a:rPr lang="en-US" altLang="ko-KR" b="1" dirty="0"/>
              <a:t>.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9785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63071" y="1491216"/>
            <a:ext cx="9297081" cy="5914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인터넷의 문명사적 중요성 </a:t>
            </a:r>
            <a:r>
              <a:rPr lang="en-US" altLang="ko-KR" dirty="0"/>
              <a:t>2: </a:t>
            </a:r>
            <a:r>
              <a:rPr lang="ko-KR" altLang="en-US" dirty="0"/>
              <a:t>인터넷 공간에서 이루어지는 </a:t>
            </a:r>
            <a:r>
              <a:rPr lang="ko-KR" altLang="en-US" b="1" dirty="0"/>
              <a:t>익명표현</a:t>
            </a:r>
            <a:r>
              <a:rPr lang="ko-KR" altLang="en-US" dirty="0"/>
              <a:t>은 인터넷이 가지는 정보전달의 신속성 및 상호성과 결합하여 현실 공간에서의 경제력이나 권력에 의한 위계구조를 극복하여 계층</a:t>
            </a:r>
            <a:r>
              <a:rPr lang="en-US" altLang="ko-KR" dirty="0"/>
              <a:t>․</a:t>
            </a:r>
            <a:r>
              <a:rPr lang="ko-KR" altLang="en-US" dirty="0"/>
              <a:t>지위</a:t>
            </a:r>
            <a:r>
              <a:rPr lang="en-US" altLang="ko-KR" dirty="0"/>
              <a:t>․</a:t>
            </a:r>
            <a:r>
              <a:rPr lang="ko-KR" altLang="en-US" dirty="0"/>
              <a:t>나이</a:t>
            </a:r>
            <a:r>
              <a:rPr lang="en-US" altLang="ko-KR" dirty="0"/>
              <a:t>․</a:t>
            </a:r>
            <a:r>
              <a:rPr lang="ko-KR" altLang="en-US" dirty="0"/>
              <a:t>성 등으로부터 자유로운 여론을 형성함으로써 다양한 계층의 국민 의사를 평등하게 반영하여 </a:t>
            </a:r>
            <a:r>
              <a:rPr lang="ko-KR" altLang="en-US" b="1" dirty="0"/>
              <a:t>민주주의</a:t>
            </a:r>
            <a:r>
              <a:rPr lang="ko-KR" altLang="en-US" dirty="0"/>
              <a:t>가 더욱 발전되게 한다</a:t>
            </a:r>
            <a:r>
              <a:rPr lang="en-US" altLang="ko-KR" dirty="0"/>
              <a:t>. </a:t>
            </a:r>
            <a:r>
              <a:rPr lang="ko-KR" altLang="en-US" dirty="0"/>
              <a:t>따라서 비록 인터넷 공간에서의 익명표현이 부작용을 초래할 우려가 있다 하더라도 그것이 갖는 헌법적 가치에 비추어 강하게 보호되어야 한다</a:t>
            </a:r>
            <a:r>
              <a:rPr lang="en-US" altLang="ko-KR" dirty="0"/>
              <a:t>. </a:t>
            </a:r>
            <a:endParaRPr lang="ko-KR" altLang="en-US" u="sng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730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88473" y="692697"/>
            <a:ext cx="8922327" cy="6165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인터넷의 문명사적 중요성  </a:t>
            </a:r>
            <a:r>
              <a:rPr lang="en-US" altLang="ko-KR" dirty="0"/>
              <a:t>3: </a:t>
            </a:r>
            <a:r>
              <a:rPr lang="ko-KR" altLang="en-US" dirty="0"/>
              <a:t>인터넷은 개방성</a:t>
            </a:r>
            <a:r>
              <a:rPr lang="en-US" altLang="ko-KR" dirty="0"/>
              <a:t>, </a:t>
            </a:r>
            <a:r>
              <a:rPr lang="ko-KR" altLang="en-US" dirty="0" err="1"/>
              <a:t>상호작용성</a:t>
            </a:r>
            <a:r>
              <a:rPr lang="en-US" altLang="ko-KR" dirty="0"/>
              <a:t>, </a:t>
            </a:r>
            <a:r>
              <a:rPr lang="ko-KR" altLang="en-US" dirty="0" err="1"/>
              <a:t>탈중앙통제성</a:t>
            </a:r>
            <a:r>
              <a:rPr lang="en-US" altLang="ko-KR" dirty="0"/>
              <a:t>, </a:t>
            </a:r>
            <a:r>
              <a:rPr lang="ko-KR" altLang="en-US" dirty="0"/>
              <a:t>접근의 용이성</a:t>
            </a:r>
            <a:r>
              <a:rPr lang="en-US" altLang="ko-KR" dirty="0"/>
              <a:t>, </a:t>
            </a:r>
            <a:r>
              <a:rPr lang="ko-KR" altLang="en-US" dirty="0"/>
              <a:t>다양성 등을 기본으로 하는 사상의 자유시장에 가장 근접한 매체이다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인터넷은 저렴한 비용으로 누구나 손쉽게 접근이 가능하고 가장 참여적인 매체로서</a:t>
            </a:r>
            <a:r>
              <a:rPr lang="en-US" altLang="ko-KR" dirty="0"/>
              <a:t>, </a:t>
            </a:r>
            <a:r>
              <a:rPr lang="ko-KR" altLang="en-US" dirty="0"/>
              <a:t>표현의 쌍방향성이 보장되고</a:t>
            </a:r>
            <a:r>
              <a:rPr lang="en-US" altLang="ko-KR" dirty="0"/>
              <a:t>, </a:t>
            </a:r>
            <a:r>
              <a:rPr lang="ko-KR" altLang="en-US" dirty="0"/>
              <a:t>정보의 제공을 통한 의사표현 뿐 아니라 </a:t>
            </a:r>
            <a:r>
              <a:rPr lang="ko-KR" altLang="en-US" b="1" dirty="0"/>
              <a:t>정보의 수령</a:t>
            </a:r>
            <a:r>
              <a:rPr lang="en-US" altLang="ko-KR" b="1" dirty="0"/>
              <a:t>, </a:t>
            </a:r>
            <a:r>
              <a:rPr lang="ko-KR" altLang="en-US" b="1" dirty="0"/>
              <a:t>취득에 있어서도 좀 더 능동적이고 의도적인 행동이 필요하다는 특성을 지니므로</a:t>
            </a:r>
            <a:r>
              <a:rPr lang="en-US" altLang="ko-KR" b="1" dirty="0"/>
              <a:t>, </a:t>
            </a:r>
            <a:r>
              <a:rPr lang="ko-KR" altLang="en-US" dirty="0"/>
              <a:t>일반유권자도 인터넷 상에서 정치적 의사표현이나 선거운동을 하고자 할 개연성이 높고</a:t>
            </a:r>
            <a:r>
              <a:rPr lang="en-US" altLang="ko-KR" dirty="0"/>
              <a:t>,</a:t>
            </a:r>
            <a:r>
              <a:rPr lang="ko-KR" altLang="en-US" dirty="0"/>
              <a:t>경제력 차이에 따른 </a:t>
            </a:r>
            <a:r>
              <a:rPr lang="ko-KR" altLang="en-US" b="1" dirty="0"/>
              <a:t>선거의 공정성</a:t>
            </a:r>
            <a:r>
              <a:rPr lang="ko-KR" altLang="en-US" dirty="0"/>
              <a:t> 훼손이라는 폐해가 나타날 가능성이 현저히 낮으며</a:t>
            </a:r>
            <a:r>
              <a:rPr lang="en-US" altLang="ko-KR" dirty="0"/>
              <a:t>, </a:t>
            </a:r>
            <a:r>
              <a:rPr lang="ko-KR" altLang="en-US" dirty="0"/>
              <a:t>매체 자체에서 잘못된 정보에 대한 반론과 토론</a:t>
            </a:r>
            <a:r>
              <a:rPr lang="en-US" altLang="ko-KR" dirty="0"/>
              <a:t>, </a:t>
            </a:r>
            <a:r>
              <a:rPr lang="ko-KR" altLang="en-US" dirty="0"/>
              <a:t>교정이 이루어질 수 있고</a:t>
            </a:r>
            <a:r>
              <a:rPr lang="en-US" altLang="ko-KR" dirty="0"/>
              <a:t>, </a:t>
            </a:r>
            <a:r>
              <a:rPr lang="ko-KR" altLang="en-US" dirty="0"/>
              <a:t>국가의 개입이 없이 커뮤니케이션과 정보의 다양성이 확보될 수 있다는 점에서 확연히 대비된다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473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81200" y="283065"/>
            <a:ext cx="8229600" cy="5505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b="1" dirty="0"/>
              <a:t>문명사적 중요성을 가지게 된 이유는 무엇인가</a:t>
            </a:r>
            <a:r>
              <a:rPr lang="en-US" altLang="ko-KR" b="1" dirty="0"/>
              <a:t>?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인터넷의 생명은 극단적으로 개인화된 소통방식을 통해 다양한 관심사를 가진 모든 개인을 </a:t>
            </a:r>
            <a:r>
              <a:rPr lang="ko-KR" altLang="en-US" dirty="0" err="1"/>
              <a:t>한사람도</a:t>
            </a:r>
            <a:r>
              <a:rPr lang="ko-KR" altLang="en-US" dirty="0"/>
              <a:t> 빠짐없이 소통에 참여시킨다는 것이다</a:t>
            </a:r>
            <a:r>
              <a:rPr lang="en-US" altLang="ko-KR" dirty="0"/>
              <a:t>. </a:t>
            </a:r>
            <a:r>
              <a:rPr lang="ko-KR" altLang="en-US" dirty="0"/>
              <a:t>모든 </a:t>
            </a:r>
            <a:r>
              <a:rPr lang="en-US" altLang="ko-KR" dirty="0"/>
              <a:t>"</a:t>
            </a:r>
            <a:r>
              <a:rPr lang="ko-KR" altLang="en-US" dirty="0"/>
              <a:t>나</a:t>
            </a:r>
            <a:r>
              <a:rPr lang="en-US" altLang="ko-KR" dirty="0"/>
              <a:t>"</a:t>
            </a:r>
            <a:r>
              <a:rPr lang="ko-KR" altLang="en-US" dirty="0"/>
              <a:t>는 누구의 </a:t>
            </a:r>
            <a:r>
              <a:rPr lang="ko-KR" altLang="en-US" dirty="0" err="1"/>
              <a:t>허락없이</a:t>
            </a:r>
            <a:r>
              <a:rPr lang="ko-KR" altLang="en-US" dirty="0"/>
              <a:t> 모두에게 볼 수 있게 무언가를 올릴 수 있고</a:t>
            </a:r>
            <a:r>
              <a:rPr lang="en-US" altLang="ko-KR" dirty="0"/>
              <a:t>, </a:t>
            </a:r>
            <a:r>
              <a:rPr lang="ko-KR" altLang="en-US" dirty="0"/>
              <a:t>모든 </a:t>
            </a:r>
            <a:r>
              <a:rPr lang="en-US" altLang="ko-KR" dirty="0"/>
              <a:t>"</a:t>
            </a:r>
            <a:r>
              <a:rPr lang="ko-KR" altLang="en-US" dirty="0"/>
              <a:t>나</a:t>
            </a:r>
            <a:r>
              <a:rPr lang="en-US" altLang="ko-KR" dirty="0"/>
              <a:t>"</a:t>
            </a:r>
            <a:r>
              <a:rPr lang="ko-KR" altLang="en-US" dirty="0"/>
              <a:t>는 누구의 </a:t>
            </a:r>
            <a:r>
              <a:rPr lang="ko-KR" altLang="en-US" dirty="0" err="1"/>
              <a:t>허락없이</a:t>
            </a:r>
            <a:r>
              <a:rPr lang="ko-KR" altLang="en-US" dirty="0"/>
              <a:t> 모두의 글을 보거나 다운받을 수 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왜 우리는 </a:t>
            </a:r>
            <a:r>
              <a:rPr lang="en-US" altLang="ko-KR" dirty="0" err="1"/>
              <a:t>pageview</a:t>
            </a:r>
            <a:r>
              <a:rPr lang="ko-KR" altLang="en-US" dirty="0"/>
              <a:t>와 </a:t>
            </a:r>
            <a:r>
              <a:rPr lang="en-US" altLang="ko-KR" dirty="0"/>
              <a:t>click</a:t>
            </a:r>
            <a:r>
              <a:rPr lang="ko-KR" altLang="en-US" dirty="0"/>
              <a:t>에 열광하는가</a:t>
            </a:r>
            <a:r>
              <a:rPr lang="en-US" altLang="ko-KR" dirty="0"/>
              <a:t>? </a:t>
            </a:r>
          </a:p>
          <a:p>
            <a:pPr marL="0" indent="0">
              <a:buNone/>
            </a:pPr>
            <a:r>
              <a:rPr lang="ko-KR" altLang="en-US" dirty="0"/>
              <a:t> 하나하나가 유효소통이기 때문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r>
              <a:rPr lang="ko-KR" altLang="en-US" dirty="0"/>
              <a:t>물론 여기서의 전제는 </a:t>
            </a:r>
            <a:r>
              <a:rPr lang="en-US" altLang="ko-KR" dirty="0"/>
              <a:t>‘</a:t>
            </a:r>
            <a:r>
              <a:rPr lang="ko-KR" altLang="en-US" dirty="0"/>
              <a:t>미리 맛보기</a:t>
            </a:r>
            <a:r>
              <a:rPr lang="en-US" altLang="ko-KR" dirty="0"/>
              <a:t>’</a:t>
            </a:r>
            <a:r>
              <a:rPr lang="ko-KR" altLang="en-US" dirty="0"/>
              <a:t>가 가능하다는 점</a:t>
            </a:r>
            <a:r>
              <a:rPr lang="en-US" altLang="ko-KR" dirty="0"/>
              <a:t>. </a:t>
            </a:r>
            <a:r>
              <a:rPr lang="ko-KR" altLang="en-US" dirty="0"/>
              <a:t>즉 </a:t>
            </a:r>
            <a:r>
              <a:rPr lang="en-US" altLang="ko-KR" dirty="0"/>
              <a:t>‘</a:t>
            </a:r>
            <a:r>
              <a:rPr lang="ko-KR" altLang="en-US" dirty="0"/>
              <a:t>검색결과</a:t>
            </a:r>
            <a:r>
              <a:rPr lang="en-US" altLang="ko-KR" dirty="0"/>
              <a:t> </a:t>
            </a:r>
            <a:r>
              <a:rPr lang="ko-KR" altLang="en-US" dirty="0"/>
              <a:t>보기</a:t>
            </a:r>
            <a:r>
              <a:rPr lang="en-US" altLang="ko-KR" dirty="0"/>
              <a:t>’</a:t>
            </a:r>
            <a:r>
              <a:rPr lang="ko-KR" altLang="en-US" dirty="0"/>
              <a:t>를 통해서 자신이 원하는 것을 미리 파악해서 </a:t>
            </a:r>
            <a:r>
              <a:rPr lang="ko-KR" altLang="en-US" dirty="0" err="1"/>
              <a:t>찾아들어갈</a:t>
            </a:r>
            <a:r>
              <a:rPr lang="ko-KR" altLang="en-US" dirty="0"/>
              <a:t> 수 있다는 것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989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책임제한의 필요성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21839"/>
          </a:xfrm>
        </p:spPr>
        <p:txBody>
          <a:bodyPr>
            <a:normAutofit/>
          </a:bodyPr>
          <a:lstStyle/>
          <a:p>
            <a:r>
              <a:rPr lang="ko-KR" altLang="en-US" dirty="0"/>
              <a:t>결국 인터넷에서는 </a:t>
            </a:r>
            <a:r>
              <a:rPr lang="en-US" altLang="ko-KR" dirty="0"/>
              <a:t>‘</a:t>
            </a:r>
            <a:r>
              <a:rPr lang="ko-KR" altLang="en-US" dirty="0" err="1"/>
              <a:t>허락없이</a:t>
            </a:r>
            <a:r>
              <a:rPr lang="ko-KR" altLang="en-US" dirty="0"/>
              <a:t> 올리고 </a:t>
            </a:r>
            <a:r>
              <a:rPr lang="ko-KR" altLang="en-US" dirty="0" err="1"/>
              <a:t>허락없이</a:t>
            </a:r>
            <a:r>
              <a:rPr lang="ko-KR" altLang="en-US" dirty="0"/>
              <a:t> 볼 수 있는 자유</a:t>
            </a:r>
            <a:r>
              <a:rPr lang="en-US" altLang="ko-KR" dirty="0"/>
              <a:t>’</a:t>
            </a:r>
            <a:r>
              <a:rPr lang="ko-KR" altLang="en-US" dirty="0"/>
              <a:t>를 악용한 불법행위가 일어날 수 밖에 없다</a:t>
            </a:r>
            <a:r>
              <a:rPr lang="en-US" altLang="ko-KR" dirty="0"/>
              <a:t>. </a:t>
            </a:r>
            <a:r>
              <a:rPr lang="ko-KR" altLang="en-US" dirty="0"/>
              <a:t>그러나 인터넷 소통의 공간을 개설한 사람에게 </a:t>
            </a:r>
            <a:r>
              <a:rPr lang="ko-KR" altLang="en-US" u="sng" dirty="0"/>
              <a:t>자신이 모르는 상태에서 일어나는 침해</a:t>
            </a:r>
            <a:r>
              <a:rPr lang="ko-KR" altLang="en-US" dirty="0"/>
              <a:t>에 대해 책임을 지우기 되면 그 </a:t>
            </a:r>
            <a:r>
              <a:rPr lang="ko-KR" altLang="en-US" dirty="0" err="1"/>
              <a:t>개설자는</a:t>
            </a:r>
            <a:r>
              <a:rPr lang="ko-KR" altLang="en-US" dirty="0"/>
              <a:t> 공간을 닫을 것이다</a:t>
            </a:r>
            <a:r>
              <a:rPr lang="en-US" altLang="ko-KR" dirty="0"/>
              <a:t>.</a:t>
            </a:r>
            <a:r>
              <a:rPr lang="ko-KR" altLang="en-US" dirty="0"/>
              <a:t> 인터넷은 다름 아닌 이러한 </a:t>
            </a:r>
            <a:r>
              <a:rPr lang="ko-KR" altLang="en-US" dirty="0" err="1"/>
              <a:t>공간개설자</a:t>
            </a:r>
            <a:r>
              <a:rPr lang="en-US" altLang="ko-KR" dirty="0"/>
              <a:t>(intermediary)</a:t>
            </a:r>
            <a:r>
              <a:rPr lang="ko-KR" altLang="en-US" dirty="0"/>
              <a:t>들의 계약관계를 통한 연합체이기 때문이다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또는 공간개설자는 사전검열 또는 사후모니터링을 통한 사적 검열을 할 수 밖에 없을 것이고 결국 남아있는 게시물은 </a:t>
            </a:r>
            <a:r>
              <a:rPr lang="en-US" altLang="ko-KR" dirty="0"/>
              <a:t>‘</a:t>
            </a:r>
            <a:r>
              <a:rPr lang="ko-KR" altLang="en-US" dirty="0"/>
              <a:t>암묵적 사후허락</a:t>
            </a:r>
            <a:r>
              <a:rPr lang="en-US" altLang="ko-KR" dirty="0"/>
              <a:t>’</a:t>
            </a:r>
            <a:r>
              <a:rPr lang="ko-KR" altLang="en-US" dirty="0"/>
              <a:t>을 받은 것들 밖에 없게 된다</a:t>
            </a:r>
            <a:r>
              <a:rPr lang="en-US" altLang="ko-KR" dirty="0"/>
              <a:t>. </a:t>
            </a:r>
            <a:r>
              <a:rPr lang="ko-KR" altLang="en-US" dirty="0"/>
              <a:t>인터넷의 문명사적 중요성이 파괴된다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698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ECE0F5-AFED-2A49-AB94-28459A7B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미국</a:t>
            </a:r>
            <a:r>
              <a:rPr kumimoji="1" lang="en-US" altLang="ko-KR" dirty="0"/>
              <a:t> </a:t>
            </a:r>
            <a:r>
              <a:rPr kumimoji="1" lang="ko-KR" altLang="en-US" dirty="0"/>
              <a:t>정보매개자책임제한 원리 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C457A2-0F02-AC49-A2C7-26C899D47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en-US" altLang="ko-Kore-KR" dirty="0"/>
              <a:t>Digital </a:t>
            </a:r>
            <a:r>
              <a:rPr kumimoji="1" lang="en-US" altLang="ko-Kore-KR" dirty="0" err="1"/>
              <a:t>Millenium</a:t>
            </a:r>
            <a:r>
              <a:rPr kumimoji="1" lang="en-US" altLang="ko-Kore-KR" dirty="0"/>
              <a:t> Copyright Act (DMCA) 512</a:t>
            </a:r>
            <a:r>
              <a:rPr kumimoji="1" lang="ko-KR" altLang="en-US" dirty="0"/>
              <a:t>조 </a:t>
            </a:r>
            <a:r>
              <a:rPr kumimoji="1" lang="en-US" altLang="ko-KR" dirty="0"/>
              <a:t>(</a:t>
            </a:r>
            <a:r>
              <a:rPr kumimoji="1" lang="ko-KR" altLang="en-US" dirty="0"/>
              <a:t>저작권</a:t>
            </a:r>
            <a:r>
              <a:rPr kumimoji="1" lang="en-US" altLang="ko-KR" dirty="0"/>
              <a:t>)</a:t>
            </a:r>
          </a:p>
          <a:p>
            <a:pPr lvl="2"/>
            <a:r>
              <a:rPr kumimoji="1" lang="ko-KR" altLang="en-US" dirty="0"/>
              <a:t>정보매개자는 저작권침해 통지를 받는 즉시 </a:t>
            </a:r>
            <a:r>
              <a:rPr kumimoji="1" lang="ko-KR" altLang="en-US" dirty="0" err="1"/>
              <a:t>삭제차단을</a:t>
            </a:r>
            <a:r>
              <a:rPr kumimoji="1" lang="ko-KR" altLang="en-US" dirty="0"/>
              <a:t> 하되 게시자의 재게시요청이 있으면 </a:t>
            </a:r>
            <a:r>
              <a:rPr kumimoji="1" lang="ko-KR" altLang="en-US" dirty="0" err="1"/>
              <a:t>재게시를</a:t>
            </a:r>
            <a:r>
              <a:rPr kumimoji="1" lang="ko-KR" altLang="en-US" dirty="0"/>
              <a:t> 하는 등의 절차를 지킨다면 모든 불법게시물에 대해서 </a:t>
            </a:r>
            <a:r>
              <a:rPr kumimoji="1" lang="ko-KR" altLang="en-US" dirty="0">
                <a:highlight>
                  <a:srgbClr val="FFFF00"/>
                </a:highlight>
              </a:rPr>
              <a:t>책임을 지지 않는다</a:t>
            </a:r>
            <a:r>
              <a:rPr kumimoji="1" lang="en-US" altLang="ko-KR" dirty="0">
                <a:highlight>
                  <a:srgbClr val="FFFF00"/>
                </a:highlight>
              </a:rPr>
              <a:t>.</a:t>
            </a:r>
            <a:r>
              <a:rPr kumimoji="1" lang="ko-KR" altLang="en-US" dirty="0">
                <a:highlight>
                  <a:srgbClr val="FFFF00"/>
                </a:highlight>
              </a:rPr>
              <a:t> </a:t>
            </a:r>
            <a:endParaRPr kumimoji="1" lang="en-US" altLang="ko-KR" dirty="0">
              <a:highlight>
                <a:srgbClr val="FFFF00"/>
              </a:highlight>
            </a:endParaRPr>
          </a:p>
          <a:p>
            <a:pPr lvl="2"/>
            <a:r>
              <a:rPr kumimoji="1" lang="ko-KR" altLang="en-US" dirty="0"/>
              <a:t>금전적 이득 부재 요건</a:t>
            </a:r>
            <a:endParaRPr kumimoji="1" lang="en-US" altLang="ko-Kore-KR" dirty="0">
              <a:highlight>
                <a:srgbClr val="FFFF00"/>
              </a:highlight>
            </a:endParaRPr>
          </a:p>
          <a:p>
            <a:pPr lvl="1"/>
            <a:r>
              <a:rPr kumimoji="1" lang="en-US" altLang="ko-Kore-KR" dirty="0"/>
              <a:t>CDA 230 (</a:t>
            </a:r>
            <a:r>
              <a:rPr kumimoji="1" lang="ko-KR" altLang="en-US" dirty="0"/>
              <a:t>지적재산권 외의 모든 책임</a:t>
            </a:r>
            <a:r>
              <a:rPr kumimoji="1" lang="en-US" altLang="ko-KR" dirty="0"/>
              <a:t>)</a:t>
            </a:r>
            <a:r>
              <a:rPr kumimoji="1" lang="ko-KR" altLang="en-US" dirty="0"/>
              <a:t> </a:t>
            </a:r>
            <a:r>
              <a:rPr kumimoji="1" lang="en-US" altLang="ko-KR" dirty="0"/>
              <a:t>–</a:t>
            </a:r>
            <a:r>
              <a:rPr kumimoji="1" lang="ko-KR" altLang="en-US" dirty="0"/>
              <a:t> 명예훼손 등</a:t>
            </a:r>
            <a:endParaRPr kumimoji="1" lang="en-US" altLang="ko-KR" dirty="0"/>
          </a:p>
          <a:p>
            <a:pPr lvl="2"/>
            <a:r>
              <a:rPr kumimoji="1" lang="ko-KR" altLang="en-US" dirty="0"/>
              <a:t>정보매개자는 스스로 작성 및 방조하지 않은 게시물에 대해서 </a:t>
            </a:r>
            <a:r>
              <a:rPr kumimoji="1" lang="ko-KR" altLang="en-US" dirty="0">
                <a:highlight>
                  <a:srgbClr val="FFFF00"/>
                </a:highlight>
              </a:rPr>
              <a:t>책임을 지지 않는다</a:t>
            </a:r>
            <a:r>
              <a:rPr kumimoji="1" lang="en-US" altLang="ko-KR" dirty="0">
                <a:highlight>
                  <a:srgbClr val="FFFF00"/>
                </a:highlight>
              </a:rPr>
              <a:t>.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pPr lvl="1"/>
            <a:endParaRPr kumimoji="1" lang="en-US" altLang="ko-KR" dirty="0"/>
          </a:p>
          <a:p>
            <a:pPr lvl="1"/>
            <a:r>
              <a:rPr kumimoji="1" lang="ko-KR" altLang="en-US" dirty="0">
                <a:highlight>
                  <a:srgbClr val="FFFF00"/>
                </a:highlight>
              </a:rPr>
              <a:t>기본원리</a:t>
            </a:r>
            <a:r>
              <a:rPr kumimoji="1" lang="en-US" altLang="ko-KR" dirty="0">
                <a:highlight>
                  <a:srgbClr val="FFFF00"/>
                </a:highlight>
              </a:rPr>
              <a:t>:</a:t>
            </a:r>
            <a:r>
              <a:rPr kumimoji="1" lang="ko-KR" altLang="en-US" dirty="0">
                <a:highlight>
                  <a:srgbClr val="FFFF00"/>
                </a:highlight>
              </a:rPr>
              <a:t> 정보매개자가 불법성을 인지하지 못한 게시물에 대해서는 책임을 지우지 않는다</a:t>
            </a:r>
            <a:r>
              <a:rPr kumimoji="1" lang="en-US" altLang="ko-KR" dirty="0">
                <a:highlight>
                  <a:srgbClr val="FFFF00"/>
                </a:highlight>
              </a:rPr>
              <a:t>.</a:t>
            </a:r>
            <a:r>
              <a:rPr kumimoji="1" lang="ko-KR" altLang="en-US" dirty="0">
                <a:highlight>
                  <a:srgbClr val="FFFF00"/>
                </a:highlight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  <a:sym typeface="Wingdings" pitchFamily="2" charset="2"/>
              </a:rPr>
              <a:t> </a:t>
            </a:r>
            <a:r>
              <a:rPr kumimoji="1" lang="ko-KR" altLang="en-US" dirty="0" err="1">
                <a:highlight>
                  <a:srgbClr val="FFFF00"/>
                </a:highlight>
                <a:sym typeface="Wingdings" pitchFamily="2" charset="2"/>
              </a:rPr>
              <a:t>면책형</a:t>
            </a:r>
            <a:endParaRPr kumimoji="1" lang="en-US" altLang="ko-K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8707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C887A7-0664-6A45-8942-733010A3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ore-KR" altLang="en-US" dirty="0"/>
              <a:t>유럽</a:t>
            </a:r>
            <a:r>
              <a:rPr kumimoji="1" lang="ko-KR" altLang="en-US" dirty="0"/>
              <a:t> 정보매개자책임제한 원리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C799DA-0EF3-5E47-9103-C43C08860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634"/>
            <a:ext cx="10515600" cy="5219114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ore-KR" dirty="0"/>
              <a:t>2000</a:t>
            </a:r>
            <a:r>
              <a:rPr kumimoji="1" lang="en-US" altLang="ko-KR" dirty="0"/>
              <a:t>/31/EC</a:t>
            </a:r>
            <a:r>
              <a:rPr kumimoji="1" lang="en-US" altLang="ko-Kore-KR" dirty="0"/>
              <a:t> </a:t>
            </a:r>
            <a:r>
              <a:rPr kumimoji="1" lang="ko-KR" altLang="en-US" dirty="0"/>
              <a:t>전자상거래지침 </a:t>
            </a:r>
            <a:r>
              <a:rPr kumimoji="1" lang="en-US" altLang="ko-KR" dirty="0"/>
              <a:t>:</a:t>
            </a:r>
          </a:p>
          <a:p>
            <a:pPr lvl="1"/>
            <a:r>
              <a:rPr kumimoji="1" lang="ko-KR" altLang="en-US" dirty="0"/>
              <a:t>정보사회서비스</a:t>
            </a:r>
            <a:r>
              <a:rPr kumimoji="1" lang="en-US" altLang="ko-KR" dirty="0"/>
              <a:t>(Information society services) :</a:t>
            </a:r>
            <a:r>
              <a:rPr kumimoji="1" lang="ko-KR" altLang="en-US" dirty="0"/>
              <a:t>전자적 방식으로 </a:t>
            </a:r>
            <a:r>
              <a:rPr kumimoji="1" lang="ko-KR" altLang="en-US" dirty="0">
                <a:highlight>
                  <a:srgbClr val="FFFF00"/>
                </a:highlight>
              </a:rPr>
              <a:t>서비스이용자의 요청에 의해</a:t>
            </a:r>
            <a:r>
              <a:rPr kumimoji="1" lang="ko-KR" altLang="en-US" dirty="0"/>
              <a:t> 원거리에서 서비스가 제공되는 서비스</a:t>
            </a:r>
            <a:r>
              <a:rPr kumimoji="1" lang="en-US" altLang="ko-KR" dirty="0"/>
              <a:t> (</a:t>
            </a:r>
            <a:r>
              <a:rPr lang="en-US" altLang="ko-Kore-KR" dirty="0"/>
              <a:t>Directive 98/48/EC</a:t>
            </a:r>
            <a:r>
              <a:rPr lang="en-US" altLang="ko-KR" dirty="0"/>
              <a:t>)</a:t>
            </a:r>
            <a:endParaRPr kumimoji="1" lang="en-US" altLang="ko-KR" dirty="0"/>
          </a:p>
          <a:p>
            <a:pPr lvl="1"/>
            <a:r>
              <a:rPr kumimoji="1" lang="en-US" altLang="ko-KR" dirty="0"/>
              <a:t>Article 12 conduit; Article 13 Caching</a:t>
            </a:r>
          </a:p>
          <a:p>
            <a:r>
              <a:rPr lang="en-US" altLang="ko-Kore-KR" dirty="0"/>
              <a:t>Article 14 </a:t>
            </a:r>
            <a:r>
              <a:rPr lang="ko-KR" altLang="en-US" dirty="0"/>
              <a:t>호스팅</a:t>
            </a:r>
            <a:endParaRPr lang="en-US" altLang="ko-Kore-KR" dirty="0"/>
          </a:p>
          <a:p>
            <a:pPr marL="0" indent="0">
              <a:buNone/>
            </a:pPr>
            <a:r>
              <a:rPr lang="en-US" altLang="ko-Kore-KR" dirty="0"/>
              <a:t>1. </a:t>
            </a:r>
            <a:r>
              <a:rPr lang="ko-KR" altLang="en-US" dirty="0"/>
              <a:t>정보사회서비스제공자는 제공자가 불법적 행동이나 정보</a:t>
            </a:r>
            <a:r>
              <a:rPr lang="en-US" altLang="ko-KR" dirty="0"/>
              <a:t> </a:t>
            </a:r>
            <a:r>
              <a:rPr lang="ko-KR" altLang="en-US" dirty="0"/>
              <a:t>또는 그리고 불법적 행동이나 정보가 명백한 정황을 실제로 인지</a:t>
            </a:r>
            <a:r>
              <a:rPr lang="en-US" altLang="ko-KR" dirty="0"/>
              <a:t>(actual knowledge)</a:t>
            </a:r>
            <a:r>
              <a:rPr lang="ko-KR" altLang="en-US" dirty="0"/>
              <a:t>하고 있지 않다면 그 행동이나 정보에 대해 책임을 지지 않으며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인지한 경우에도 인지 후 신속하게</a:t>
            </a:r>
            <a:r>
              <a:rPr lang="en-US" altLang="ko-KR" dirty="0"/>
              <a:t>(expeditiously) </a:t>
            </a:r>
            <a:r>
              <a:rPr lang="ko-KR" altLang="en-US" dirty="0"/>
              <a:t>정보를 삭제 및 차단하면 </a:t>
            </a:r>
            <a:r>
              <a:rPr lang="ko-KR" altLang="en-US" dirty="0">
                <a:highlight>
                  <a:srgbClr val="FFFF00"/>
                </a:highlight>
              </a:rPr>
              <a:t>책임을 지지 않는다</a:t>
            </a:r>
            <a:r>
              <a:rPr lang="en-US" altLang="ko-KR" dirty="0">
                <a:highlight>
                  <a:srgbClr val="FFFF00"/>
                </a:highlight>
              </a:rPr>
              <a:t>.</a:t>
            </a:r>
            <a:r>
              <a:rPr lang="ko-KR" altLang="en-US" dirty="0">
                <a:highlight>
                  <a:srgbClr val="FFFF00"/>
                </a:highlight>
              </a:rPr>
              <a:t> </a:t>
            </a:r>
            <a:r>
              <a:rPr lang="en-US" altLang="ko-KR" dirty="0">
                <a:highlight>
                  <a:srgbClr val="FFFF00"/>
                </a:highlight>
                <a:sym typeface="Wingdings" pitchFamily="2" charset="2"/>
              </a:rPr>
              <a:t></a:t>
            </a:r>
            <a:r>
              <a:rPr lang="ko-KR" altLang="en-US" dirty="0">
                <a:highlight>
                  <a:srgbClr val="FFFF00"/>
                </a:highlight>
                <a:sym typeface="Wingdings" pitchFamily="2" charset="2"/>
              </a:rPr>
              <a:t> </a:t>
            </a:r>
            <a:r>
              <a:rPr lang="ko-KR" altLang="en-US" dirty="0" err="1">
                <a:highlight>
                  <a:srgbClr val="FFFF00"/>
                </a:highlight>
                <a:sym typeface="Wingdings" pitchFamily="2" charset="2"/>
              </a:rPr>
              <a:t>면책형</a:t>
            </a:r>
            <a:r>
              <a:rPr lang="ko-KR" altLang="en-US" dirty="0">
                <a:highlight>
                  <a:srgbClr val="FFFF00"/>
                </a:highlight>
              </a:rPr>
              <a:t>  </a:t>
            </a:r>
            <a:endParaRPr lang="en-US" altLang="ko-KR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ko-Kore-KR" dirty="0"/>
              <a:t>3. </a:t>
            </a:r>
            <a:r>
              <a:rPr lang="ko-KR" altLang="en-US" dirty="0"/>
              <a:t>사법적 행정적 명령에 따른 </a:t>
            </a:r>
            <a:r>
              <a:rPr lang="ko-KR" altLang="en-US" dirty="0" err="1"/>
              <a:t>침해중단</a:t>
            </a:r>
            <a:r>
              <a:rPr lang="ko-KR" altLang="en-US" dirty="0"/>
              <a:t> 의무는 별개로 함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en-US" altLang="ko-Kore-KR" dirty="0"/>
              <a:t>Article 15 No general obligation to monitor </a:t>
            </a:r>
            <a:r>
              <a:rPr lang="en-US" altLang="ko-Kore-KR" sz="1900" dirty="0"/>
              <a:t>(</a:t>
            </a:r>
            <a:r>
              <a:rPr lang="ko-KR" altLang="en-US" sz="1900" dirty="0"/>
              <a:t>전면적 감시 의무 부과는 불가</a:t>
            </a:r>
            <a:r>
              <a:rPr lang="en-US" altLang="ko-KR" sz="1900" dirty="0"/>
              <a:t>,</a:t>
            </a:r>
            <a:r>
              <a:rPr lang="ko-KR" altLang="en-US" sz="1900" dirty="0"/>
              <a:t> 불법정보 및 </a:t>
            </a:r>
            <a:r>
              <a:rPr lang="ko-KR" altLang="en-US" sz="1900" dirty="0" err="1"/>
              <a:t>불법행위자</a:t>
            </a:r>
            <a:r>
              <a:rPr lang="ko-KR" altLang="en-US" sz="1900" dirty="0"/>
              <a:t> 신원  </a:t>
            </a:r>
            <a:r>
              <a:rPr lang="ko-KR" altLang="en-US" sz="1900" dirty="0" err="1"/>
              <a:t>통보의무는</a:t>
            </a:r>
            <a:r>
              <a:rPr lang="ko-KR" altLang="en-US" sz="1900" dirty="0"/>
              <a:t> 별개</a:t>
            </a:r>
            <a:r>
              <a:rPr lang="en-US" altLang="ko-KR" sz="1900" dirty="0"/>
              <a:t>)</a:t>
            </a:r>
            <a:endParaRPr lang="en-US" altLang="ko-Kore-KR" sz="1900" dirty="0"/>
          </a:p>
          <a:p>
            <a:pPr lvl="1"/>
            <a:endParaRPr kumimoji="1" lang="en-US" altLang="ko-KR" dirty="0"/>
          </a:p>
          <a:p>
            <a:endParaRPr kumimoji="1" lang="en-US" altLang="ko-KR" dirty="0"/>
          </a:p>
          <a:p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301728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11750</TotalTime>
  <Words>1174</Words>
  <Application>Microsoft Macintosh PowerPoint</Application>
  <PresentationFormat>와이드스크린</PresentationFormat>
  <Paragraphs>72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Wingdings</vt:lpstr>
      <vt:lpstr>Office 테마</vt:lpstr>
      <vt:lpstr>정보매개자책임제한원리와  워마드 운영자</vt:lpstr>
      <vt:lpstr>정보매개자책임</vt:lpstr>
      <vt:lpstr>PowerPoint 프레젠테이션</vt:lpstr>
      <vt:lpstr>PowerPoint 프레젠테이션</vt:lpstr>
      <vt:lpstr>PowerPoint 프레젠테이션</vt:lpstr>
      <vt:lpstr>PowerPoint 프레젠테이션</vt:lpstr>
      <vt:lpstr>책임제한의 필요성</vt:lpstr>
      <vt:lpstr>미국 정보매개자책임제한 원리 </vt:lpstr>
      <vt:lpstr>유럽 정보매개자책임제한 원리</vt:lpstr>
      <vt:lpstr>일본</vt:lpstr>
      <vt:lpstr>중국</vt:lpstr>
      <vt:lpstr>우리나라</vt:lpstr>
      <vt:lpstr>PowerPoint 프레젠테이션</vt:lpstr>
      <vt:lpstr>PowerPoint 프레젠테이션</vt:lpstr>
      <vt:lpstr>PowerPoint 프레젠테이션</vt:lpstr>
      <vt:lpstr>“의무부과형”: “불법게시물을 인지하고 삭제하지 않으면 책임을 져야 한다” – 당연? </vt:lpstr>
      <vt:lpstr>정보매개자책임제한원리 =국제인권기준</vt:lpstr>
      <vt:lpstr>워마드운영자에 대한 국제기준 하의 평가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통신판매중개자책임의  체계적 지위</dc:title>
  <dc:creator>kyungsinpark@korea.ac.kr</dc:creator>
  <cp:lastModifiedBy>박경신[ 교수 / 법학전문대학원 ]</cp:lastModifiedBy>
  <cp:revision>38</cp:revision>
  <cp:lastPrinted>2020-10-27T06:58:22Z</cp:lastPrinted>
  <dcterms:created xsi:type="dcterms:W3CDTF">2020-05-17T11:51:36Z</dcterms:created>
  <dcterms:modified xsi:type="dcterms:W3CDTF">2020-10-30T00:46:03Z</dcterms:modified>
</cp:coreProperties>
</file>