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6" r:id="rId1"/>
  </p:sldMasterIdLst>
  <p:notesMasterIdLst>
    <p:notesMasterId r:id="rId24"/>
  </p:notesMasterIdLst>
  <p:handoutMasterIdLst>
    <p:handoutMasterId r:id="rId25"/>
  </p:handoutMasterIdLst>
  <p:sldIdLst>
    <p:sldId id="256" r:id="rId2"/>
    <p:sldId id="299" r:id="rId3"/>
    <p:sldId id="315" r:id="rId4"/>
    <p:sldId id="317" r:id="rId5"/>
    <p:sldId id="318" r:id="rId6"/>
    <p:sldId id="316" r:id="rId7"/>
    <p:sldId id="313" r:id="rId8"/>
    <p:sldId id="314" r:id="rId9"/>
    <p:sldId id="320" r:id="rId10"/>
    <p:sldId id="319" r:id="rId11"/>
    <p:sldId id="321" r:id="rId12"/>
    <p:sldId id="322" r:id="rId13"/>
    <p:sldId id="312" r:id="rId14"/>
    <p:sldId id="323" r:id="rId15"/>
    <p:sldId id="324" r:id="rId16"/>
    <p:sldId id="325" r:id="rId17"/>
    <p:sldId id="327" r:id="rId18"/>
    <p:sldId id="326" r:id="rId19"/>
    <p:sldId id="328" r:id="rId20"/>
    <p:sldId id="329" r:id="rId21"/>
    <p:sldId id="330" r:id="rId22"/>
    <p:sldId id="258" r:id="rId23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0" autoAdjust="0"/>
    <p:restoredTop sz="91153" autoAdjust="0"/>
  </p:normalViewPr>
  <p:slideViewPr>
    <p:cSldViewPr snapToGrid="0" showGuides="1">
      <p:cViewPr varScale="1">
        <p:scale>
          <a:sx n="70" d="100"/>
          <a:sy n="70" d="100"/>
        </p:scale>
        <p:origin x="84" y="960"/>
      </p:cViewPr>
      <p:guideLst>
        <p:guide orient="horz" pos="2160"/>
        <p:guide pos="2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88C0B7-9427-4154-9A04-089A1F1E1676}" type="datetimeFigureOut">
              <a:rPr lang="ko-KR" altLang="en-US" smtClean="0"/>
              <a:t>2020-10-30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F565DB-86B2-4CDE-BBAB-26EF84DD5A1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40836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A4D13D-E7E3-4D4C-91EC-CB635BAAD0B8}" type="datetimeFigureOut">
              <a:rPr lang="ko-KR" altLang="en-US" smtClean="0"/>
              <a:t>2020-10-30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705EEA-CDDF-4629-A683-C3656234860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505733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namu.wiki/w/Tumblr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1165225" y="1241425"/>
            <a:ext cx="4467225" cy="334962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705EEA-CDDF-4629-A683-C36562348603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880032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1165225" y="1241425"/>
            <a:ext cx="4467225" cy="334962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https://womad.life/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705EEA-CDDF-4629-A683-C36562348603}" type="slidenum">
              <a:rPr lang="ko-KR" altLang="en-US" smtClean="0"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086948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b="0" i="0" dirty="0">
                <a:solidFill>
                  <a:srgbClr val="373A3C"/>
                </a:solidFill>
                <a:effectLst/>
                <a:latin typeface="Open Sans"/>
              </a:rPr>
              <a:t>첫번째 사건은 </a:t>
            </a:r>
            <a:r>
              <a:rPr lang="en-US" altLang="ko-KR" b="0" i="0" dirty="0">
                <a:solidFill>
                  <a:srgbClr val="373A3C"/>
                </a:solidFill>
                <a:effectLst/>
                <a:latin typeface="Open Sans"/>
              </a:rPr>
              <a:t>2</a:t>
            </a:r>
            <a:r>
              <a:rPr lang="ko-KR" altLang="en-US" b="0" i="0" dirty="0">
                <a:solidFill>
                  <a:srgbClr val="373A3C"/>
                </a:solidFill>
                <a:effectLst/>
                <a:latin typeface="Open Sans"/>
              </a:rPr>
              <a:t>월 </a:t>
            </a:r>
            <a:r>
              <a:rPr lang="en-US" altLang="ko-KR" b="0" i="0" dirty="0">
                <a:solidFill>
                  <a:srgbClr val="373A3C"/>
                </a:solidFill>
                <a:effectLst/>
                <a:latin typeface="Open Sans"/>
              </a:rPr>
              <a:t>7</a:t>
            </a:r>
            <a:r>
              <a:rPr lang="ko-KR" altLang="en-US" b="0" i="0" dirty="0">
                <a:solidFill>
                  <a:srgbClr val="373A3C"/>
                </a:solidFill>
                <a:effectLst/>
                <a:latin typeface="Open Sans"/>
              </a:rPr>
              <a:t>일 </a:t>
            </a:r>
            <a:r>
              <a:rPr lang="en-US" altLang="ko-KR" b="0" i="0" dirty="0">
                <a:solidFill>
                  <a:srgbClr val="373A3C"/>
                </a:solidFill>
                <a:effectLst/>
                <a:latin typeface="Open Sans"/>
              </a:rPr>
              <a:t>"</a:t>
            </a:r>
            <a:r>
              <a:rPr lang="ko-KR" altLang="en-US" b="0" i="0" dirty="0" err="1">
                <a:solidFill>
                  <a:srgbClr val="373A3C"/>
                </a:solidFill>
                <a:effectLst/>
                <a:latin typeface="Open Sans"/>
              </a:rPr>
              <a:t>아왔어요왔어</a:t>
            </a:r>
            <a:r>
              <a:rPr lang="ko-KR" altLang="en-US" b="0" i="0" dirty="0">
                <a:solidFill>
                  <a:srgbClr val="373A3C"/>
                </a:solidFill>
                <a:effectLst/>
                <a:latin typeface="Open Sans"/>
              </a:rPr>
              <a:t> </a:t>
            </a:r>
            <a:r>
              <a:rPr lang="ko-KR" altLang="en-US" b="0" i="0" dirty="0" err="1">
                <a:solidFill>
                  <a:srgbClr val="373A3C"/>
                </a:solidFill>
                <a:effectLst/>
                <a:latin typeface="Open Sans"/>
              </a:rPr>
              <a:t>목욕탕몰카가</a:t>
            </a:r>
            <a:r>
              <a:rPr lang="ko-KR" altLang="en-US" b="0" i="0" dirty="0">
                <a:solidFill>
                  <a:srgbClr val="373A3C"/>
                </a:solidFill>
                <a:effectLst/>
                <a:latin typeface="Open Sans"/>
              </a:rPr>
              <a:t> 왔어요</a:t>
            </a:r>
            <a:r>
              <a:rPr lang="en-US" altLang="ko-KR" b="0" i="0" dirty="0">
                <a:solidFill>
                  <a:srgbClr val="373A3C"/>
                </a:solidFill>
                <a:effectLst/>
                <a:latin typeface="Open Sans"/>
              </a:rPr>
              <a:t>(</a:t>
            </a:r>
            <a:r>
              <a:rPr lang="ko-KR" altLang="en-US" b="0" i="0" dirty="0">
                <a:solidFill>
                  <a:srgbClr val="373A3C"/>
                </a:solidFill>
                <a:effectLst/>
                <a:latin typeface="Open Sans"/>
              </a:rPr>
              <a:t>추가</a:t>
            </a:r>
            <a:r>
              <a:rPr lang="en-US" altLang="ko-KR" b="0" i="0" dirty="0">
                <a:solidFill>
                  <a:srgbClr val="373A3C"/>
                </a:solidFill>
                <a:effectLst/>
                <a:latin typeface="Open Sans"/>
              </a:rPr>
              <a:t>" </a:t>
            </a:r>
            <a:r>
              <a:rPr lang="ko-KR" altLang="en-US" b="0" i="0" dirty="0">
                <a:solidFill>
                  <a:srgbClr val="373A3C"/>
                </a:solidFill>
                <a:effectLst/>
                <a:latin typeface="Open Sans"/>
              </a:rPr>
              <a:t>라는 게시물을 통해서 올라왔다</a:t>
            </a:r>
            <a:r>
              <a:rPr lang="en-US" altLang="ko-KR" b="0" i="0" dirty="0">
                <a:solidFill>
                  <a:srgbClr val="373A3C"/>
                </a:solidFill>
                <a:effectLst/>
                <a:latin typeface="Open Sans"/>
              </a:rPr>
              <a:t>. </a:t>
            </a:r>
            <a:r>
              <a:rPr lang="ko-KR" altLang="en-US" b="0" i="0" dirty="0">
                <a:solidFill>
                  <a:srgbClr val="373A3C"/>
                </a:solidFill>
                <a:effectLst/>
                <a:latin typeface="Open Sans"/>
              </a:rPr>
              <a:t>해당 게시물에는 총 </a:t>
            </a:r>
            <a:r>
              <a:rPr lang="en-US" altLang="ko-KR" b="0" i="0" dirty="0">
                <a:solidFill>
                  <a:srgbClr val="373A3C"/>
                </a:solidFill>
                <a:effectLst/>
                <a:latin typeface="Open Sans"/>
              </a:rPr>
              <a:t>9</a:t>
            </a:r>
            <a:r>
              <a:rPr lang="ko-KR" altLang="en-US" b="0" i="0" dirty="0">
                <a:solidFill>
                  <a:srgbClr val="373A3C"/>
                </a:solidFill>
                <a:effectLst/>
                <a:latin typeface="Open Sans"/>
              </a:rPr>
              <a:t>개의 사진이 첨부되었고 첫번째 사진은 어떤 </a:t>
            </a:r>
            <a:r>
              <a:rPr lang="en-US" altLang="ko-KR" b="0" i="0" dirty="0">
                <a:solidFill>
                  <a:srgbClr val="373A3C"/>
                </a:solidFill>
                <a:effectLst/>
                <a:latin typeface="Open Sans"/>
              </a:rPr>
              <a:t>10</a:t>
            </a:r>
            <a:r>
              <a:rPr lang="ko-KR" altLang="en-US" b="0" i="0" dirty="0">
                <a:solidFill>
                  <a:srgbClr val="373A3C"/>
                </a:solidFill>
                <a:effectLst/>
                <a:latin typeface="Open Sans"/>
              </a:rPr>
              <a:t>대 소년 </a:t>
            </a:r>
            <a:r>
              <a:rPr lang="en-US" altLang="ko-KR" b="0" i="0" dirty="0">
                <a:solidFill>
                  <a:srgbClr val="373A3C"/>
                </a:solidFill>
                <a:effectLst/>
                <a:latin typeface="Open Sans"/>
              </a:rPr>
              <a:t>2</a:t>
            </a:r>
            <a:r>
              <a:rPr lang="ko-KR" altLang="en-US" b="0" i="0" dirty="0">
                <a:solidFill>
                  <a:srgbClr val="373A3C"/>
                </a:solidFill>
                <a:effectLst/>
                <a:latin typeface="Open Sans"/>
              </a:rPr>
              <a:t>명이 화장실에서 목욕하는 사진</a:t>
            </a:r>
            <a:r>
              <a:rPr lang="en-US" altLang="ko-KR" b="0" i="0" dirty="0">
                <a:solidFill>
                  <a:srgbClr val="373A3C"/>
                </a:solidFill>
                <a:effectLst/>
                <a:latin typeface="Open Sans"/>
              </a:rPr>
              <a:t>, </a:t>
            </a:r>
            <a:r>
              <a:rPr lang="ko-KR" altLang="en-US" b="0" i="0" dirty="0">
                <a:solidFill>
                  <a:srgbClr val="373A3C"/>
                </a:solidFill>
                <a:effectLst/>
                <a:latin typeface="Open Sans"/>
              </a:rPr>
              <a:t>두번째부터 </a:t>
            </a:r>
            <a:r>
              <a:rPr lang="ko-KR" altLang="en-US" b="0" i="0" dirty="0" err="1">
                <a:solidFill>
                  <a:srgbClr val="373A3C"/>
                </a:solidFill>
                <a:effectLst/>
                <a:latin typeface="Open Sans"/>
              </a:rPr>
              <a:t>아홉번째</a:t>
            </a:r>
            <a:r>
              <a:rPr lang="ko-KR" altLang="en-US" b="0" i="0" dirty="0">
                <a:solidFill>
                  <a:srgbClr val="373A3C"/>
                </a:solidFill>
                <a:effectLst/>
                <a:latin typeface="Open Sans"/>
              </a:rPr>
              <a:t> 까지는 전부 동일한 목욕탕에서 촬영된 것으로 추정되는 여러 성인 남성들의 알몸이 </a:t>
            </a:r>
            <a:r>
              <a:rPr lang="ko-KR" altLang="en-US" b="0" i="0" dirty="0" err="1">
                <a:solidFill>
                  <a:srgbClr val="373A3C"/>
                </a:solidFill>
                <a:effectLst/>
                <a:latin typeface="Open Sans"/>
              </a:rPr>
              <a:t>찍혀있었다</a:t>
            </a:r>
            <a:r>
              <a:rPr lang="en-US" altLang="ko-KR" b="0" i="0" dirty="0">
                <a:solidFill>
                  <a:srgbClr val="373A3C"/>
                </a:solidFill>
                <a:effectLst/>
                <a:latin typeface="Open Sans"/>
              </a:rPr>
              <a:t>. </a:t>
            </a:r>
            <a:r>
              <a:rPr lang="ko-KR" altLang="en-US" b="0" i="0" dirty="0">
                <a:solidFill>
                  <a:srgbClr val="373A3C"/>
                </a:solidFill>
                <a:effectLst/>
                <a:latin typeface="Open Sans"/>
              </a:rPr>
              <a:t>전부 남성의 얼굴</a:t>
            </a:r>
            <a:r>
              <a:rPr lang="en-US" altLang="ko-KR" b="0" i="0" dirty="0">
                <a:solidFill>
                  <a:srgbClr val="373A3C"/>
                </a:solidFill>
                <a:effectLst/>
                <a:latin typeface="Open Sans"/>
              </a:rPr>
              <a:t>, </a:t>
            </a:r>
            <a:r>
              <a:rPr lang="ko-KR" altLang="en-US" b="0" i="0" dirty="0">
                <a:solidFill>
                  <a:srgbClr val="373A3C"/>
                </a:solidFill>
                <a:effectLst/>
                <a:latin typeface="Open Sans"/>
              </a:rPr>
              <a:t>성기가 모자이크 되지 않고 그대로 드러난 사진이다</a:t>
            </a:r>
            <a:r>
              <a:rPr lang="en-US" altLang="ko-KR" b="0" i="0" dirty="0">
                <a:solidFill>
                  <a:srgbClr val="373A3C"/>
                </a:solidFill>
                <a:effectLst/>
                <a:latin typeface="Open Sans"/>
              </a:rPr>
              <a:t>. </a:t>
            </a:r>
            <a:r>
              <a:rPr lang="ko-KR" altLang="en-US" b="0" i="0" dirty="0">
                <a:solidFill>
                  <a:srgbClr val="373A3C"/>
                </a:solidFill>
                <a:effectLst/>
                <a:latin typeface="Open Sans"/>
              </a:rPr>
              <a:t>현재는 삭제되었다</a:t>
            </a:r>
            <a:r>
              <a:rPr lang="en-US" altLang="ko-KR" b="0" i="0" dirty="0">
                <a:solidFill>
                  <a:srgbClr val="373A3C"/>
                </a:solidFill>
                <a:effectLst/>
                <a:latin typeface="Open Sans"/>
              </a:rPr>
              <a:t>.</a:t>
            </a:r>
            <a:r>
              <a:rPr lang="ko-KR" altLang="en-US" dirty="0"/>
              <a:t/>
            </a:r>
            <a:br>
              <a:rPr lang="ko-KR" altLang="en-US" dirty="0"/>
            </a:br>
            <a:r>
              <a:rPr lang="ko-KR" altLang="en-US" dirty="0"/>
              <a:t/>
            </a:r>
            <a:br>
              <a:rPr lang="ko-KR" altLang="en-US" dirty="0"/>
            </a:br>
            <a:r>
              <a:rPr lang="ko-KR" altLang="en-US" b="0" i="0" dirty="0">
                <a:solidFill>
                  <a:srgbClr val="373A3C"/>
                </a:solidFill>
                <a:effectLst/>
                <a:latin typeface="Open Sans"/>
              </a:rPr>
              <a:t>조회수가 무려 </a:t>
            </a:r>
            <a:r>
              <a:rPr lang="en-US" altLang="ko-KR" b="0" i="0" dirty="0">
                <a:solidFill>
                  <a:srgbClr val="373A3C"/>
                </a:solidFill>
                <a:effectLst/>
                <a:latin typeface="Open Sans"/>
              </a:rPr>
              <a:t>1</a:t>
            </a:r>
            <a:r>
              <a:rPr lang="ko-KR" altLang="en-US" b="0" i="0" dirty="0">
                <a:solidFill>
                  <a:srgbClr val="373A3C"/>
                </a:solidFill>
                <a:effectLst/>
                <a:latin typeface="Open Sans"/>
              </a:rPr>
              <a:t>만이 넘고</a:t>
            </a:r>
            <a:r>
              <a:rPr lang="en-US" altLang="ko-KR" b="0" i="0" dirty="0">
                <a:solidFill>
                  <a:srgbClr val="373A3C"/>
                </a:solidFill>
                <a:effectLst/>
                <a:latin typeface="Open Sans"/>
              </a:rPr>
              <a:t>, </a:t>
            </a:r>
            <a:r>
              <a:rPr lang="ko-KR" altLang="en-US" b="0" i="0" dirty="0">
                <a:solidFill>
                  <a:srgbClr val="373A3C"/>
                </a:solidFill>
                <a:effectLst/>
                <a:latin typeface="Open Sans"/>
              </a:rPr>
              <a:t>추천도 </a:t>
            </a:r>
            <a:r>
              <a:rPr lang="en-US" altLang="ko-KR" b="0" i="0" dirty="0">
                <a:solidFill>
                  <a:srgbClr val="373A3C"/>
                </a:solidFill>
                <a:effectLst/>
                <a:latin typeface="Open Sans"/>
              </a:rPr>
              <a:t>150</a:t>
            </a:r>
            <a:r>
              <a:rPr lang="ko-KR" altLang="en-US" b="0" i="0" dirty="0">
                <a:solidFill>
                  <a:srgbClr val="373A3C"/>
                </a:solidFill>
                <a:effectLst/>
                <a:latin typeface="Open Sans"/>
              </a:rPr>
              <a:t>이 넘어가며 </a:t>
            </a:r>
            <a:r>
              <a:rPr lang="ko-KR" altLang="en-US" b="0" i="0" dirty="0" err="1">
                <a:solidFill>
                  <a:srgbClr val="373A3C"/>
                </a:solidFill>
                <a:effectLst/>
                <a:latin typeface="Open Sans"/>
              </a:rPr>
              <a:t>워념글</a:t>
            </a:r>
            <a:r>
              <a:rPr lang="en-US" altLang="ko-KR" b="0" i="0" dirty="0">
                <a:solidFill>
                  <a:srgbClr val="373A3C"/>
                </a:solidFill>
                <a:effectLst/>
                <a:latin typeface="Open Sans"/>
              </a:rPr>
              <a:t>(</a:t>
            </a:r>
            <a:r>
              <a:rPr lang="ko-KR" altLang="en-US" b="0" i="0" dirty="0" err="1">
                <a:solidFill>
                  <a:srgbClr val="373A3C"/>
                </a:solidFill>
                <a:effectLst/>
                <a:latin typeface="Open Sans"/>
              </a:rPr>
              <a:t>워마드</a:t>
            </a:r>
            <a:r>
              <a:rPr lang="ko-KR" altLang="en-US" b="0" i="0" dirty="0">
                <a:solidFill>
                  <a:srgbClr val="373A3C"/>
                </a:solidFill>
                <a:effectLst/>
                <a:latin typeface="Open Sans"/>
              </a:rPr>
              <a:t> 에서의 베스트 글과 같은 개념</a:t>
            </a:r>
            <a:r>
              <a:rPr lang="en-US" altLang="ko-KR" b="0" i="0" dirty="0">
                <a:solidFill>
                  <a:srgbClr val="373A3C"/>
                </a:solidFill>
                <a:effectLst/>
                <a:latin typeface="Open Sans"/>
              </a:rPr>
              <a:t>)</a:t>
            </a:r>
            <a:r>
              <a:rPr lang="ko-KR" altLang="en-US" b="0" i="0" dirty="0">
                <a:solidFill>
                  <a:srgbClr val="373A3C"/>
                </a:solidFill>
                <a:effectLst/>
                <a:latin typeface="Open Sans"/>
              </a:rPr>
              <a:t>에 올라갔다</a:t>
            </a:r>
            <a:r>
              <a:rPr lang="en-US" altLang="ko-KR" b="0" i="0" dirty="0">
                <a:solidFill>
                  <a:srgbClr val="373A3C"/>
                </a:solidFill>
                <a:effectLst/>
                <a:latin typeface="Open Sans"/>
              </a:rPr>
              <a:t>. </a:t>
            </a:r>
            <a:r>
              <a:rPr lang="ko-KR" altLang="en-US" b="0" i="0" dirty="0" err="1">
                <a:solidFill>
                  <a:srgbClr val="373A3C"/>
                </a:solidFill>
                <a:effectLst/>
                <a:latin typeface="Open Sans"/>
              </a:rPr>
              <a:t>덧글들에는</a:t>
            </a:r>
            <a:r>
              <a:rPr lang="ko-KR" altLang="en-US" b="0" i="0" dirty="0">
                <a:solidFill>
                  <a:srgbClr val="373A3C"/>
                </a:solidFill>
                <a:effectLst/>
                <a:latin typeface="Open Sans"/>
              </a:rPr>
              <a:t> 성기 크기가 작다고 조롱하는 덧글들로 넘쳐났다</a:t>
            </a:r>
            <a:r>
              <a:rPr lang="en-US" altLang="ko-KR" b="0" i="0" dirty="0">
                <a:solidFill>
                  <a:srgbClr val="373A3C"/>
                </a:solidFill>
                <a:effectLst/>
                <a:latin typeface="Open Sans"/>
              </a:rPr>
              <a:t>.</a:t>
            </a:r>
            <a:r>
              <a:rPr lang="ko-KR" altLang="en-US" dirty="0"/>
              <a:t/>
            </a:r>
            <a:br>
              <a:rPr lang="ko-KR" altLang="en-US" dirty="0"/>
            </a:br>
            <a:r>
              <a:rPr lang="ko-KR" altLang="en-US" dirty="0"/>
              <a:t/>
            </a:r>
            <a:br>
              <a:rPr lang="ko-KR" altLang="en-US" dirty="0"/>
            </a:br>
            <a:r>
              <a:rPr lang="ko-KR" altLang="en-US" b="0" i="0" dirty="0">
                <a:solidFill>
                  <a:srgbClr val="373A3C"/>
                </a:solidFill>
                <a:effectLst/>
                <a:latin typeface="Open Sans"/>
              </a:rPr>
              <a:t>구글 이미지 검색결과</a:t>
            </a:r>
            <a:r>
              <a:rPr lang="en-US" altLang="ko-KR" b="0" i="0" dirty="0">
                <a:solidFill>
                  <a:srgbClr val="373A3C"/>
                </a:solidFill>
                <a:effectLst/>
                <a:latin typeface="Open Sans"/>
              </a:rPr>
              <a:t>, </a:t>
            </a:r>
            <a:r>
              <a:rPr lang="ko-KR" altLang="en-US" b="0" i="0" dirty="0">
                <a:solidFill>
                  <a:srgbClr val="373A3C"/>
                </a:solidFill>
                <a:effectLst/>
                <a:latin typeface="Open Sans"/>
              </a:rPr>
              <a:t>사진의 출처에 대해선 사실 예전부터 인터넷에서 돌아다니던 사진이었음이 밝혀졌다</a:t>
            </a:r>
            <a:r>
              <a:rPr lang="en-US" altLang="ko-KR" b="0" i="0" dirty="0">
                <a:solidFill>
                  <a:srgbClr val="373A3C"/>
                </a:solidFill>
                <a:effectLst/>
                <a:latin typeface="Open Sans"/>
              </a:rPr>
              <a:t>. </a:t>
            </a:r>
            <a:r>
              <a:rPr lang="ko-KR" altLang="en-US" b="0" i="0" dirty="0">
                <a:solidFill>
                  <a:srgbClr val="373A3C"/>
                </a:solidFill>
                <a:effectLst/>
                <a:latin typeface="Open Sans"/>
              </a:rPr>
              <a:t>두번째 사진부터 </a:t>
            </a:r>
            <a:r>
              <a:rPr lang="ko-KR" altLang="en-US" b="0" i="0" dirty="0" err="1">
                <a:solidFill>
                  <a:srgbClr val="373A3C"/>
                </a:solidFill>
                <a:effectLst/>
                <a:latin typeface="Open Sans"/>
              </a:rPr>
              <a:t>아홉번째</a:t>
            </a:r>
            <a:r>
              <a:rPr lang="ko-KR" altLang="en-US" b="0" i="0" dirty="0">
                <a:solidFill>
                  <a:srgbClr val="373A3C"/>
                </a:solidFill>
                <a:effectLst/>
                <a:latin typeface="Open Sans"/>
              </a:rPr>
              <a:t> 사진까지는 </a:t>
            </a:r>
            <a:r>
              <a:rPr lang="ko-KR" altLang="en-US" b="0" i="0" u="none" strike="noStrike" dirty="0">
                <a:solidFill>
                  <a:srgbClr val="0275D8"/>
                </a:solidFill>
                <a:effectLst/>
                <a:latin typeface="Open Sans"/>
                <a:hlinkClick r:id="rId3" tooltip="Tumblr"/>
              </a:rPr>
              <a:t>텀블러</a:t>
            </a:r>
            <a:r>
              <a:rPr lang="ko-KR" altLang="en-US" b="0" i="0" dirty="0">
                <a:solidFill>
                  <a:srgbClr val="373A3C"/>
                </a:solidFill>
                <a:effectLst/>
                <a:latin typeface="Open Sans"/>
              </a:rPr>
              <a:t> 에서 떠돌아다니던 한국 남탕 </a:t>
            </a:r>
            <a:r>
              <a:rPr lang="ko-KR" altLang="en-US" b="0" i="0" dirty="0" err="1">
                <a:solidFill>
                  <a:srgbClr val="373A3C"/>
                </a:solidFill>
                <a:effectLst/>
                <a:latin typeface="Open Sans"/>
              </a:rPr>
              <a:t>몰카가</a:t>
            </a:r>
            <a:r>
              <a:rPr lang="ko-KR" altLang="en-US" b="0" i="0" dirty="0">
                <a:solidFill>
                  <a:srgbClr val="373A3C"/>
                </a:solidFill>
                <a:effectLst/>
                <a:latin typeface="Open Sans"/>
              </a:rPr>
              <a:t> 맞지만</a:t>
            </a:r>
            <a:r>
              <a:rPr lang="en-US" altLang="ko-KR" b="0" i="0" dirty="0">
                <a:solidFill>
                  <a:srgbClr val="373A3C"/>
                </a:solidFill>
                <a:effectLst/>
                <a:latin typeface="Open Sans"/>
              </a:rPr>
              <a:t>, </a:t>
            </a:r>
            <a:r>
              <a:rPr lang="ko-KR" altLang="en-US" b="0" i="0" dirty="0">
                <a:solidFill>
                  <a:srgbClr val="373A3C"/>
                </a:solidFill>
                <a:effectLst/>
                <a:latin typeface="Open Sans"/>
              </a:rPr>
              <a:t>첫번째 사진의 경우는 </a:t>
            </a:r>
            <a:r>
              <a:rPr lang="en-US" altLang="ko-KR" b="0" i="0" dirty="0">
                <a:solidFill>
                  <a:srgbClr val="373A3C"/>
                </a:solidFill>
                <a:effectLst/>
                <a:latin typeface="Open Sans"/>
              </a:rPr>
              <a:t>2016</a:t>
            </a:r>
            <a:r>
              <a:rPr lang="ko-KR" altLang="en-US" b="0" i="0" dirty="0">
                <a:solidFill>
                  <a:srgbClr val="373A3C"/>
                </a:solidFill>
                <a:effectLst/>
                <a:latin typeface="Open Sans"/>
              </a:rPr>
              <a:t>년 </a:t>
            </a:r>
            <a:r>
              <a:rPr lang="en-US" altLang="ko-KR" b="0" i="0" dirty="0">
                <a:solidFill>
                  <a:srgbClr val="373A3C"/>
                </a:solidFill>
                <a:effectLst/>
                <a:latin typeface="Open Sans"/>
              </a:rPr>
              <a:t>7</a:t>
            </a:r>
            <a:r>
              <a:rPr lang="ko-KR" altLang="en-US" b="0" i="0" dirty="0">
                <a:solidFill>
                  <a:srgbClr val="373A3C"/>
                </a:solidFill>
                <a:effectLst/>
                <a:latin typeface="Open Sans"/>
              </a:rPr>
              <a:t>월 </a:t>
            </a:r>
            <a:r>
              <a:rPr lang="en-US" altLang="ko-KR" b="0" i="0" dirty="0">
                <a:solidFill>
                  <a:srgbClr val="373A3C"/>
                </a:solidFill>
                <a:effectLst/>
                <a:latin typeface="Open Sans"/>
              </a:rPr>
              <a:t>24</a:t>
            </a:r>
            <a:r>
              <a:rPr lang="ko-KR" altLang="en-US" b="0" i="0" dirty="0">
                <a:solidFill>
                  <a:srgbClr val="373A3C"/>
                </a:solidFill>
                <a:effectLst/>
                <a:latin typeface="Open Sans"/>
              </a:rPr>
              <a:t>일 한 태국 트위터 계정에 올라온 사진이 </a:t>
            </a:r>
            <a:r>
              <a:rPr lang="ko-KR" altLang="en-US" b="0" i="0" dirty="0" err="1">
                <a:solidFill>
                  <a:srgbClr val="373A3C"/>
                </a:solidFill>
                <a:effectLst/>
                <a:latin typeface="Open Sans"/>
              </a:rPr>
              <a:t>원출처로</a:t>
            </a:r>
            <a:r>
              <a:rPr lang="ko-KR" altLang="en-US" b="0" i="0" dirty="0">
                <a:solidFill>
                  <a:srgbClr val="373A3C"/>
                </a:solidFill>
                <a:effectLst/>
                <a:latin typeface="Open Sans"/>
              </a:rPr>
              <a:t> 총 </a:t>
            </a:r>
            <a:r>
              <a:rPr lang="en-US" altLang="ko-KR" b="0" i="0" dirty="0">
                <a:solidFill>
                  <a:srgbClr val="373A3C"/>
                </a:solidFill>
                <a:effectLst/>
                <a:latin typeface="Open Sans"/>
              </a:rPr>
              <a:t>4</a:t>
            </a:r>
            <a:r>
              <a:rPr lang="ko-KR" altLang="en-US" b="0" i="0" dirty="0">
                <a:solidFill>
                  <a:srgbClr val="373A3C"/>
                </a:solidFill>
                <a:effectLst/>
                <a:latin typeface="Open Sans"/>
              </a:rPr>
              <a:t>장이 존재한다</a:t>
            </a:r>
            <a:r>
              <a:rPr lang="en-US" altLang="ko-KR" b="0" i="0" dirty="0">
                <a:solidFill>
                  <a:srgbClr val="373A3C"/>
                </a:solidFill>
                <a:effectLst/>
                <a:latin typeface="Open Sans"/>
              </a:rPr>
              <a:t>. </a:t>
            </a:r>
            <a:r>
              <a:rPr lang="ko-KR" altLang="en-US" b="0" i="0" dirty="0" err="1">
                <a:solidFill>
                  <a:srgbClr val="373A3C"/>
                </a:solidFill>
                <a:effectLst/>
                <a:latin typeface="Open Sans"/>
              </a:rPr>
              <a:t>워마드에</a:t>
            </a:r>
            <a:r>
              <a:rPr lang="ko-KR" altLang="en-US" b="0" i="0" dirty="0">
                <a:solidFill>
                  <a:srgbClr val="373A3C"/>
                </a:solidFill>
                <a:effectLst/>
                <a:latin typeface="Open Sans"/>
              </a:rPr>
              <a:t> 올라온 사진 외에 나머지 </a:t>
            </a:r>
            <a:r>
              <a:rPr lang="en-US" altLang="ko-KR" b="0" i="0" dirty="0">
                <a:solidFill>
                  <a:srgbClr val="373A3C"/>
                </a:solidFill>
                <a:effectLst/>
                <a:latin typeface="Open Sans"/>
              </a:rPr>
              <a:t>3</a:t>
            </a:r>
            <a:r>
              <a:rPr lang="ko-KR" altLang="en-US" b="0" i="0" dirty="0">
                <a:solidFill>
                  <a:srgbClr val="373A3C"/>
                </a:solidFill>
                <a:effectLst/>
                <a:latin typeface="Open Sans"/>
              </a:rPr>
              <a:t>장의 사진을 확인해보면 사진 속 소년들은 카메라를 응시하며 장난스러운 표정을 짓고있다</a:t>
            </a:r>
            <a:r>
              <a:rPr lang="en-US" altLang="ko-KR" b="0" i="0" dirty="0">
                <a:solidFill>
                  <a:srgbClr val="373A3C"/>
                </a:solidFill>
                <a:effectLst/>
                <a:latin typeface="Open Sans"/>
              </a:rPr>
              <a:t>. </a:t>
            </a:r>
            <a:r>
              <a:rPr lang="ko-KR" altLang="en-US" b="1" i="0" dirty="0">
                <a:solidFill>
                  <a:srgbClr val="373A3C"/>
                </a:solidFill>
                <a:effectLst/>
                <a:latin typeface="Open Sans"/>
              </a:rPr>
              <a:t>즉 한국 남자도 아니었고 </a:t>
            </a:r>
            <a:r>
              <a:rPr lang="ko-KR" altLang="en-US" b="1" i="0" dirty="0" err="1">
                <a:solidFill>
                  <a:srgbClr val="373A3C"/>
                </a:solidFill>
                <a:effectLst/>
                <a:latin typeface="Open Sans"/>
              </a:rPr>
              <a:t>몰카도</a:t>
            </a:r>
            <a:r>
              <a:rPr lang="ko-KR" altLang="en-US" b="1" i="0" dirty="0">
                <a:solidFill>
                  <a:srgbClr val="373A3C"/>
                </a:solidFill>
                <a:effectLst/>
                <a:latin typeface="Open Sans"/>
              </a:rPr>
              <a:t> 아니었다</a:t>
            </a:r>
            <a:r>
              <a:rPr lang="en-US" altLang="ko-KR" b="1" i="0" dirty="0">
                <a:solidFill>
                  <a:srgbClr val="373A3C"/>
                </a:solidFill>
                <a:effectLst/>
                <a:latin typeface="Open Sans"/>
              </a:rPr>
              <a:t>.</a:t>
            </a:r>
            <a:r>
              <a:rPr lang="ko-KR" altLang="en-US" b="0" i="0" dirty="0">
                <a:solidFill>
                  <a:srgbClr val="373A3C"/>
                </a:solidFill>
                <a:effectLst/>
                <a:latin typeface="Open Sans"/>
              </a:rPr>
              <a:t> 일부러 해당 사진들 중 카메라를 응시하고 있지 않은 사진만 </a:t>
            </a:r>
            <a:r>
              <a:rPr lang="ko-KR" altLang="en-US" b="0" i="0" dirty="0" err="1">
                <a:solidFill>
                  <a:srgbClr val="373A3C"/>
                </a:solidFill>
                <a:effectLst/>
                <a:latin typeface="Open Sans"/>
              </a:rPr>
              <a:t>골라다가</a:t>
            </a:r>
            <a:r>
              <a:rPr lang="ko-KR" altLang="en-US" b="0" i="0" dirty="0">
                <a:solidFill>
                  <a:srgbClr val="373A3C"/>
                </a:solidFill>
                <a:effectLst/>
                <a:latin typeface="Open Sans"/>
              </a:rPr>
              <a:t> 한국 남자 </a:t>
            </a:r>
            <a:r>
              <a:rPr lang="ko-KR" altLang="en-US" b="0" i="0" dirty="0" err="1">
                <a:solidFill>
                  <a:srgbClr val="373A3C"/>
                </a:solidFill>
                <a:effectLst/>
                <a:latin typeface="Open Sans"/>
              </a:rPr>
              <a:t>몰카라고</a:t>
            </a:r>
            <a:r>
              <a:rPr lang="ko-KR" altLang="en-US" b="0" i="0" dirty="0">
                <a:solidFill>
                  <a:srgbClr val="373A3C"/>
                </a:solidFill>
                <a:effectLst/>
                <a:latin typeface="Open Sans"/>
              </a:rPr>
              <a:t> 거짓말하며 퍼트린 것이다</a:t>
            </a:r>
            <a:r>
              <a:rPr lang="en-US" altLang="ko-KR" b="0" i="0" dirty="0">
                <a:solidFill>
                  <a:srgbClr val="373A3C"/>
                </a:solidFill>
                <a:effectLst/>
                <a:latin typeface="Open Sans"/>
              </a:rPr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705EEA-CDDF-4629-A683-C36562348603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75678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https://www.donga.com/news/article/all/20170210/82811810/2 </a:t>
            </a:r>
          </a:p>
          <a:p>
            <a:r>
              <a:rPr lang="en-US" altLang="ko-KR" dirty="0"/>
              <a:t>http://news.kmib.co.kr/article/view.asp?arcid=0011252247&amp;code=61121111&amp;cp=nv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705EEA-CDDF-4629-A683-C36562348603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40336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https://news.khan.co.kr/kh_news/khan_art_view.html?artid=201808082136001&amp;code=940202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705EEA-CDDF-4629-A683-C36562348603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391893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1165225" y="1241425"/>
            <a:ext cx="4467225" cy="334962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705EEA-CDDF-4629-A683-C36562348603}" type="slidenum">
              <a:rPr lang="ko-KR" altLang="en-US" smtClean="0"/>
              <a:t>22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301933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82879" y="182879"/>
            <a:ext cx="8778240" cy="6492240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2485" y="882376"/>
            <a:ext cx="747522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6000" b="1" cap="all" baseline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2148" y="3869635"/>
            <a:ext cx="6575895" cy="1388165"/>
          </a:xfrm>
        </p:spPr>
        <p:txBody>
          <a:bodyPr>
            <a:normAutofit/>
          </a:bodyPr>
          <a:lstStyle>
            <a:lvl1pPr marL="0" indent="0" algn="ctr">
              <a:spcBef>
                <a:spcPts val="1000"/>
              </a:spcBef>
              <a:buNone/>
              <a:defRPr sz="1800">
                <a:solidFill>
                  <a:srgbClr val="FFFFFF"/>
                </a:solidFill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ko-KR" altLang="en-US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6DFF08F-DC6B-4601-B491-B0F83F6DD2DA}" type="datetimeFigureOut">
              <a:rPr lang="en-US" smtClean="0"/>
              <a:t>10/30/2020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483995" y="3733800"/>
            <a:ext cx="61722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03509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10/30/2020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22639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762000"/>
            <a:ext cx="1743075" cy="5410200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7250" y="762000"/>
            <a:ext cx="5572125" cy="5410200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10/30/2020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44082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000"/>
              </a:spcBef>
              <a:defRPr/>
            </a:lvl1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10/30/2020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27044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818" y="1173575"/>
            <a:ext cx="747522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6000" b="0" cap="all" baseline="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2446" y="4154520"/>
            <a:ext cx="6576822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10/30/2020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485900" y="4020408"/>
            <a:ext cx="61722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71308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7250" y="2057399"/>
            <a:ext cx="3566160" cy="402336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709" y="2057400"/>
            <a:ext cx="3566160" cy="402336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10/30/2020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63683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0" y="2001511"/>
            <a:ext cx="356616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57250" y="2721483"/>
            <a:ext cx="3566160" cy="338328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1880" y="1999032"/>
            <a:ext cx="356616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1880" y="2719322"/>
            <a:ext cx="3566160" cy="338328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10/30/2020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8468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10/30/2020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72055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10/30/2020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73290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1097280"/>
            <a:ext cx="283464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 b="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9314" y="1097280"/>
            <a:ext cx="4149638" cy="466344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2834640"/>
            <a:ext cx="2834640" cy="292608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10/30/2020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58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1097280"/>
            <a:ext cx="283464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 b="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019107" y="1069847"/>
            <a:ext cx="4257703" cy="4645153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1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2834640"/>
            <a:ext cx="283464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10/30/2020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81226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82880" y="182880"/>
            <a:ext cx="8778240" cy="649224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7250" y="609600"/>
            <a:ext cx="740664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1" y="2057400"/>
            <a:ext cx="7404653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7247" y="6223829"/>
            <a:ext cx="1746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/>
                </a:solidFill>
              </a:defRPr>
            </a:lvl1pPr>
          </a:lstStyle>
          <a:p>
            <a:fld id="{96DFF08F-DC6B-4601-B491-B0F83F6DD2DA}" type="datetimeFigureOut">
              <a:rPr lang="en-US" smtClean="0"/>
              <a:pPr/>
              <a:t>10/30/2020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61861" y="6223829"/>
            <a:ext cx="35383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7148" y="6223829"/>
            <a:ext cx="12796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8423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685800" rtl="0" eaLnBrk="1" latinLnBrk="1" hangingPunct="1">
        <a:lnSpc>
          <a:spcPct val="90000"/>
        </a:lnSpc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71450" indent="-137160" algn="l" defTabSz="685800" rtl="0" eaLnBrk="1" latinLnBrk="1" hangingPunct="1">
        <a:lnSpc>
          <a:spcPct val="90000"/>
        </a:lnSpc>
        <a:spcBef>
          <a:spcPts val="1000"/>
        </a:spcBef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342900" indent="-137160" algn="l" defTabSz="685800" rtl="0" eaLnBrk="1" latinLnBrk="1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548640" indent="-137160" algn="l" defTabSz="685800" rtl="0" eaLnBrk="1" latinLnBrk="1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754380" indent="-137160" algn="l" defTabSz="685800" rtl="0" eaLnBrk="1" latinLnBrk="1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920120" indent="-137160" algn="l" defTabSz="685800" rtl="0" eaLnBrk="1" latinLnBrk="1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100000" indent="-171450" algn="l" defTabSz="685800" rtl="0" eaLnBrk="1" latinLnBrk="1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300000" indent="-171450" algn="l" defTabSz="685800" rtl="0" eaLnBrk="1" latinLnBrk="1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1500000" indent="-171450" algn="l" defTabSz="685800" rtl="0" eaLnBrk="1" latinLnBrk="1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1700000" indent="-171450" algn="l" defTabSz="685800" rtl="0" eaLnBrk="1" latinLnBrk="1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likms.assembly.go.kr/bill/billDetail.do?billId=PRC_E1G9R0N5E2J9A1Y5J2B4S1X4V2S1T4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ko-KR" altLang="en-US" sz="3300" dirty="0" err="1"/>
              <a:t>워마드</a:t>
            </a:r>
            <a:r>
              <a:rPr lang="ko-KR" altLang="en-US" sz="3300" dirty="0"/>
              <a:t> 사건의 경과 및 법적 쟁점</a:t>
            </a:r>
            <a:endParaRPr lang="ko-KR" alt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 altLang="ko-KR" sz="1500" dirty="0"/>
              <a:t>“</a:t>
            </a:r>
            <a:r>
              <a:rPr lang="ko-KR" altLang="en-US" sz="1500" dirty="0"/>
              <a:t>성평등사회와 </a:t>
            </a:r>
            <a:r>
              <a:rPr lang="ko-KR" altLang="en-US" sz="1500" dirty="0" err="1"/>
              <a:t>정보매개자책임제한</a:t>
            </a:r>
            <a:r>
              <a:rPr lang="ko-KR" altLang="en-US" sz="1500" dirty="0"/>
              <a:t> 제도 확립 세미나</a:t>
            </a:r>
            <a:r>
              <a:rPr lang="en-US" altLang="ko-KR" sz="1500" dirty="0"/>
              <a:t>”</a:t>
            </a:r>
            <a:r>
              <a:rPr lang="ko-KR" altLang="en-US" sz="1500" dirty="0"/>
              <a:t> </a:t>
            </a:r>
            <a:endParaRPr lang="en-US" altLang="ko-KR" sz="1500" dirty="0"/>
          </a:p>
          <a:p>
            <a:endParaRPr lang="en-US" altLang="ko-KR" sz="1500" dirty="0"/>
          </a:p>
          <a:p>
            <a:r>
              <a:rPr lang="ko-KR" altLang="en-US" sz="1500" dirty="0"/>
              <a:t>김가연 변호사</a:t>
            </a:r>
            <a:endParaRPr lang="en-US" altLang="ko-KR" sz="1500" dirty="0"/>
          </a:p>
          <a:p>
            <a:r>
              <a:rPr lang="ko-KR" altLang="en-US" sz="1500" dirty="0"/>
              <a:t>사단법인 </a:t>
            </a:r>
            <a:r>
              <a:rPr lang="ko-KR" altLang="en-US" sz="1500" dirty="0" err="1"/>
              <a:t>오픈넷</a:t>
            </a:r>
            <a:endParaRPr lang="ko-KR" altLang="en-US" sz="1500" dirty="0"/>
          </a:p>
        </p:txBody>
      </p:sp>
    </p:spTree>
    <p:extLst>
      <p:ext uri="{BB962C8B-B14F-4D97-AF65-F5344CB8AC3E}">
        <p14:creationId xmlns:p14="http://schemas.microsoft.com/office/powerpoint/2010/main" val="3092920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C0296102-F09C-4EDE-88D4-373B37C925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sz="3600" b="1" dirty="0"/>
              <a:t>오픈넷의 </a:t>
            </a:r>
            <a:r>
              <a:rPr lang="ko-KR" altLang="en-US" sz="3600" b="1" dirty="0" err="1"/>
              <a:t>워마드</a:t>
            </a:r>
            <a:r>
              <a:rPr lang="ko-KR" altLang="en-US" sz="3600" b="1" dirty="0"/>
              <a:t> 지키기 활동 </a:t>
            </a:r>
            <a:r>
              <a:rPr lang="en-US" altLang="ko-KR" sz="3600" b="1" dirty="0"/>
              <a:t>II</a:t>
            </a:r>
            <a:endParaRPr lang="ko-KR" altLang="en-US" sz="3600" b="1" dirty="0"/>
          </a:p>
        </p:txBody>
      </p:sp>
      <p:pic>
        <p:nvPicPr>
          <p:cNvPr id="5" name="내용 개체 틀 3" descr="opennet_LOGO_20130219.jpg">
            <a:extLst>
              <a:ext uri="{FF2B5EF4-FFF2-40B4-BE49-F238E27FC236}">
                <a16:creationId xmlns:a16="http://schemas.microsoft.com/office/drawing/2014/main" xmlns="" id="{1329BA26-DB83-4B74-8E0A-56D572141DC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 r="-1830" b="64179"/>
          <a:stretch>
            <a:fillRect/>
          </a:stretch>
        </p:blipFill>
        <p:spPr>
          <a:xfrm>
            <a:off x="3894946" y="6388663"/>
            <a:ext cx="1329260" cy="221763"/>
          </a:xfrm>
          <a:prstGeom prst="rect">
            <a:avLst/>
          </a:prstGeom>
        </p:spPr>
      </p:pic>
      <p:sp>
        <p:nvSpPr>
          <p:cNvPr id="4" name="내용 개체 틀 3">
            <a:extLst>
              <a:ext uri="{FF2B5EF4-FFF2-40B4-BE49-F238E27FC236}">
                <a16:creationId xmlns:a16="http://schemas.microsoft.com/office/drawing/2014/main" xmlns="" id="{1AC0E356-6E58-4B32-837E-F1003624D8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just" fontAlgn="base">
              <a:lnSpc>
                <a:spcPct val="110000"/>
              </a:lnSpc>
            </a:pPr>
            <a:r>
              <a:rPr lang="ko-KR" altLang="en-US" sz="2400" b="0" i="0" dirty="0" err="1">
                <a:solidFill>
                  <a:srgbClr val="333333"/>
                </a:solidFill>
                <a:effectLst/>
                <a:latin typeface="Malgun Gothic" panose="020B0503020000020004" pitchFamily="50" charset="-127"/>
                <a:ea typeface="Malgun Gothic" panose="020B0503020000020004" pitchFamily="50" charset="-127"/>
              </a:rPr>
              <a:t>하태경</a:t>
            </a:r>
            <a:r>
              <a:rPr lang="ko-KR" altLang="en-US" sz="2400" b="0" i="0" dirty="0">
                <a:solidFill>
                  <a:srgbClr val="333333"/>
                </a:solidFill>
                <a:effectLst/>
                <a:latin typeface="Malgun Gothic" panose="020B0503020000020004" pitchFamily="50" charset="-127"/>
                <a:ea typeface="Malgun Gothic" panose="020B0503020000020004" pitchFamily="50" charset="-127"/>
              </a:rPr>
              <a:t> 의원</a:t>
            </a:r>
            <a:r>
              <a:rPr lang="ko-KR" altLang="en-US" sz="2400" dirty="0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의 </a:t>
            </a:r>
            <a:r>
              <a:rPr lang="ko-KR" altLang="en-US" sz="2400" b="0" i="0" u="none" strike="noStrike" dirty="0">
                <a:solidFill>
                  <a:srgbClr val="0C8DCB"/>
                </a:solidFill>
                <a:effectLst/>
                <a:latin typeface="Malgun Gothic" panose="020B0503020000020004" pitchFamily="50" charset="-127"/>
                <a:ea typeface="Malgun Gothic" panose="020B0503020000020004" pitchFamily="50" charset="-127"/>
                <a:hlinkClick r:id="rId3"/>
              </a:rPr>
              <a:t>정보통신망법</a:t>
            </a:r>
            <a:r>
              <a:rPr lang="en-US" altLang="ko-KR" sz="2400" b="0" i="0" u="none" strike="noStrike" dirty="0">
                <a:solidFill>
                  <a:srgbClr val="0C8DCB"/>
                </a:solidFill>
                <a:effectLst/>
                <a:latin typeface="Malgun Gothic" panose="020B0503020000020004" pitchFamily="50" charset="-127"/>
                <a:ea typeface="Malgun Gothic" panose="020B0503020000020004" pitchFamily="50" charset="-127"/>
                <a:hlinkClick r:id="rId3"/>
              </a:rPr>
              <a:t> </a:t>
            </a:r>
            <a:r>
              <a:rPr lang="ko-KR" altLang="en-US" sz="2400" b="0" i="0" u="none" strike="noStrike" dirty="0">
                <a:solidFill>
                  <a:srgbClr val="0C8DCB"/>
                </a:solidFill>
                <a:effectLst/>
                <a:latin typeface="Malgun Gothic" panose="020B0503020000020004" pitchFamily="50" charset="-127"/>
                <a:ea typeface="Malgun Gothic" panose="020B0503020000020004" pitchFamily="50" charset="-127"/>
                <a:hlinkClick r:id="rId3"/>
              </a:rPr>
              <a:t>일부개정법률안</a:t>
            </a:r>
            <a:r>
              <a:rPr lang="ko-KR" altLang="en-US" sz="2400" u="none" strike="noStrike" dirty="0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에 </a:t>
            </a:r>
            <a:r>
              <a:rPr lang="ko-KR" altLang="en-US" sz="2400" dirty="0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대한 반대의견 제출</a:t>
            </a:r>
            <a:endParaRPr lang="en-US" altLang="ko-KR" sz="2400" dirty="0">
              <a:solidFill>
                <a:srgbClr val="333333"/>
              </a:solidFill>
              <a:latin typeface="Malgun Gothic" panose="020B0503020000020004" pitchFamily="50" charset="-127"/>
              <a:ea typeface="Malgun Gothic" panose="020B0503020000020004" pitchFamily="50" charset="-127"/>
            </a:endParaRPr>
          </a:p>
          <a:p>
            <a:pPr algn="just" fontAlgn="base">
              <a:lnSpc>
                <a:spcPct val="110000"/>
              </a:lnSpc>
            </a:pPr>
            <a:r>
              <a:rPr lang="ko-KR" altLang="en-US" sz="2400" b="0" i="0" dirty="0">
                <a:solidFill>
                  <a:srgbClr val="333333"/>
                </a:solidFill>
                <a:effectLst/>
                <a:latin typeface="Malgun Gothic" panose="020B0503020000020004" pitchFamily="50" charset="-127"/>
                <a:ea typeface="Malgun Gothic" panose="020B0503020000020004" pitchFamily="50" charset="-127"/>
              </a:rPr>
              <a:t>정보통신망법상의 불법정보에 ‘성별</a:t>
            </a:r>
            <a:r>
              <a:rPr lang="en-US" altLang="ko-KR" sz="2400" b="0" i="0" dirty="0">
                <a:solidFill>
                  <a:srgbClr val="333333"/>
                </a:solidFill>
                <a:effectLst/>
                <a:latin typeface="Malgun Gothic" panose="020B0503020000020004" pitchFamily="50" charset="-127"/>
                <a:ea typeface="Malgun Gothic" panose="020B0503020000020004" pitchFamily="50" charset="-127"/>
              </a:rPr>
              <a:t>, </a:t>
            </a:r>
            <a:r>
              <a:rPr lang="ko-KR" altLang="en-US" sz="2400" b="0" i="0" dirty="0">
                <a:solidFill>
                  <a:srgbClr val="333333"/>
                </a:solidFill>
                <a:effectLst/>
                <a:latin typeface="Malgun Gothic" panose="020B0503020000020004" pitchFamily="50" charset="-127"/>
                <a:ea typeface="Malgun Gothic" panose="020B0503020000020004" pitchFamily="50" charset="-127"/>
              </a:rPr>
              <a:t>나이</a:t>
            </a:r>
            <a:r>
              <a:rPr lang="en-US" altLang="ko-KR" sz="2400" b="0" i="0" dirty="0">
                <a:solidFill>
                  <a:srgbClr val="333333"/>
                </a:solidFill>
                <a:effectLst/>
                <a:latin typeface="Malgun Gothic" panose="020B0503020000020004" pitchFamily="50" charset="-127"/>
                <a:ea typeface="Malgun Gothic" panose="020B0503020000020004" pitchFamily="50" charset="-127"/>
              </a:rPr>
              <a:t>, </a:t>
            </a:r>
            <a:r>
              <a:rPr lang="ko-KR" altLang="en-US" sz="2400" b="0" i="0" dirty="0">
                <a:solidFill>
                  <a:srgbClr val="333333"/>
                </a:solidFill>
                <a:effectLst/>
                <a:latin typeface="Malgun Gothic" panose="020B0503020000020004" pitchFamily="50" charset="-127"/>
                <a:ea typeface="Malgun Gothic" panose="020B0503020000020004" pitchFamily="50" charset="-127"/>
              </a:rPr>
              <a:t>지역</a:t>
            </a:r>
            <a:r>
              <a:rPr lang="en-US" altLang="ko-KR" sz="2400" b="0" i="0" dirty="0">
                <a:solidFill>
                  <a:srgbClr val="333333"/>
                </a:solidFill>
                <a:effectLst/>
                <a:latin typeface="Malgun Gothic" panose="020B0503020000020004" pitchFamily="50" charset="-127"/>
                <a:ea typeface="Malgun Gothic" panose="020B0503020000020004" pitchFamily="50" charset="-127"/>
              </a:rPr>
              <a:t>, </a:t>
            </a:r>
            <a:r>
              <a:rPr lang="ko-KR" altLang="en-US" sz="2400" b="0" i="0" dirty="0">
                <a:solidFill>
                  <a:srgbClr val="333333"/>
                </a:solidFill>
                <a:effectLst/>
                <a:latin typeface="Malgun Gothic" panose="020B0503020000020004" pitchFamily="50" charset="-127"/>
                <a:ea typeface="Malgun Gothic" panose="020B0503020000020004" pitchFamily="50" charset="-127"/>
              </a:rPr>
              <a:t>피부색</a:t>
            </a:r>
            <a:r>
              <a:rPr lang="en-US" altLang="ko-KR" sz="2400" b="0" i="0" dirty="0">
                <a:solidFill>
                  <a:srgbClr val="333333"/>
                </a:solidFill>
                <a:effectLst/>
                <a:latin typeface="Malgun Gothic" panose="020B0503020000020004" pitchFamily="50" charset="-127"/>
                <a:ea typeface="Malgun Gothic" panose="020B0503020000020004" pitchFamily="50" charset="-127"/>
              </a:rPr>
              <a:t>, </a:t>
            </a:r>
            <a:r>
              <a:rPr lang="ko-KR" altLang="en-US" sz="2400" b="0" i="0" dirty="0">
                <a:solidFill>
                  <a:srgbClr val="333333"/>
                </a:solidFill>
                <a:effectLst/>
                <a:latin typeface="Malgun Gothic" panose="020B0503020000020004" pitchFamily="50" charset="-127"/>
                <a:ea typeface="Malgun Gothic" panose="020B0503020000020004" pitchFamily="50" charset="-127"/>
              </a:rPr>
              <a:t>장애를 이유로 한 비방</a:t>
            </a:r>
            <a:r>
              <a:rPr lang="en-US" altLang="ko-KR" sz="2400" b="0" i="0" dirty="0">
                <a:solidFill>
                  <a:srgbClr val="333333"/>
                </a:solidFill>
                <a:effectLst/>
                <a:latin typeface="Malgun Gothic" panose="020B0503020000020004" pitchFamily="50" charset="-127"/>
                <a:ea typeface="Malgun Gothic" panose="020B0503020000020004" pitchFamily="50" charset="-127"/>
              </a:rPr>
              <a:t>, </a:t>
            </a:r>
            <a:r>
              <a:rPr lang="ko-KR" altLang="en-US" sz="2400" b="0" i="0" dirty="0">
                <a:solidFill>
                  <a:srgbClr val="333333"/>
                </a:solidFill>
                <a:effectLst/>
                <a:latin typeface="Malgun Gothic" panose="020B0503020000020004" pitchFamily="50" charset="-127"/>
                <a:ea typeface="Malgun Gothic" panose="020B0503020000020004" pitchFamily="50" charset="-127"/>
              </a:rPr>
              <a:t>조롱</a:t>
            </a:r>
            <a:r>
              <a:rPr lang="en-US" altLang="ko-KR" sz="2400" b="0" i="0" dirty="0">
                <a:solidFill>
                  <a:srgbClr val="333333"/>
                </a:solidFill>
                <a:effectLst/>
                <a:latin typeface="Malgun Gothic" panose="020B0503020000020004" pitchFamily="50" charset="-127"/>
                <a:ea typeface="Malgun Gothic" panose="020B0503020000020004" pitchFamily="50" charset="-127"/>
              </a:rPr>
              <a:t>, </a:t>
            </a:r>
            <a:r>
              <a:rPr lang="ko-KR" altLang="en-US" sz="2400" b="0" i="0" dirty="0">
                <a:solidFill>
                  <a:srgbClr val="333333"/>
                </a:solidFill>
                <a:effectLst/>
                <a:latin typeface="Malgun Gothic" panose="020B0503020000020004" pitchFamily="50" charset="-127"/>
                <a:ea typeface="Malgun Gothic" panose="020B0503020000020004" pitchFamily="50" charset="-127"/>
              </a:rPr>
              <a:t>욕설’ 등의 정보를 추가하고</a:t>
            </a:r>
            <a:r>
              <a:rPr lang="en-US" altLang="ko-KR" sz="2400" b="0" i="0" dirty="0">
                <a:solidFill>
                  <a:srgbClr val="333333"/>
                </a:solidFill>
                <a:effectLst/>
                <a:latin typeface="Malgun Gothic" panose="020B0503020000020004" pitchFamily="50" charset="-127"/>
                <a:ea typeface="Malgun Gothic" panose="020B0503020000020004" pitchFamily="50" charset="-127"/>
              </a:rPr>
              <a:t>, </a:t>
            </a:r>
            <a:r>
              <a:rPr lang="ko-KR" altLang="en-US" sz="2400" b="0" i="0" dirty="0">
                <a:solidFill>
                  <a:srgbClr val="333333"/>
                </a:solidFill>
                <a:effectLst/>
                <a:latin typeface="Malgun Gothic" panose="020B0503020000020004" pitchFamily="50" charset="-127"/>
                <a:ea typeface="Malgun Gothic" panose="020B0503020000020004" pitchFamily="50" charset="-127"/>
              </a:rPr>
              <a:t>이를 게시한 자와 방치한 운영자에 대한 형사처벌 및 이러한 게시물이 전체 게시물의 </a:t>
            </a:r>
            <a:r>
              <a:rPr lang="en-US" altLang="ko-KR" sz="2400" b="0" i="0" dirty="0">
                <a:solidFill>
                  <a:srgbClr val="333333"/>
                </a:solidFill>
                <a:effectLst/>
                <a:latin typeface="Malgun Gothic" panose="020B0503020000020004" pitchFamily="50" charset="-127"/>
                <a:ea typeface="Malgun Gothic" panose="020B0503020000020004" pitchFamily="50" charset="-127"/>
              </a:rPr>
              <a:t>20%</a:t>
            </a:r>
            <a:r>
              <a:rPr lang="ko-KR" altLang="en-US" sz="2400" b="0" i="0" dirty="0">
                <a:solidFill>
                  <a:srgbClr val="333333"/>
                </a:solidFill>
                <a:effectLst/>
                <a:latin typeface="Malgun Gothic" panose="020B0503020000020004" pitchFamily="50" charset="-127"/>
                <a:ea typeface="Malgun Gothic" panose="020B0503020000020004" pitchFamily="50" charset="-127"/>
              </a:rPr>
              <a:t>를 넘는 경우 폐쇄할 수 있도록 하는 내용</a:t>
            </a:r>
            <a:endParaRPr lang="en-US" altLang="ko-KR" sz="2400" b="0" i="0" dirty="0">
              <a:solidFill>
                <a:srgbClr val="333333"/>
              </a:solidFill>
              <a:effectLst/>
              <a:latin typeface="Malgun Gothic" panose="020B0503020000020004" pitchFamily="50" charset="-127"/>
              <a:ea typeface="Malgun Gothic" panose="020B0503020000020004" pitchFamily="50" charset="-127"/>
            </a:endParaRPr>
          </a:p>
          <a:p>
            <a:pPr algn="just" fontAlgn="base">
              <a:lnSpc>
                <a:spcPct val="110000"/>
              </a:lnSpc>
            </a:pPr>
            <a:r>
              <a:rPr lang="ko-KR" altLang="en-US" sz="2400" b="0" i="0" dirty="0">
                <a:solidFill>
                  <a:srgbClr val="333333"/>
                </a:solidFill>
                <a:effectLst/>
                <a:latin typeface="Malgun Gothic" panose="020B0503020000020004" pitchFamily="50" charset="-127"/>
                <a:ea typeface="Malgun Gothic" panose="020B0503020000020004" pitchFamily="50" charset="-127"/>
              </a:rPr>
              <a:t>추상적이고 불명확한 기준으로 사회적 해악이 분명하지 않은 표현마저 지나치게 규제할 위험이 높고</a:t>
            </a:r>
            <a:r>
              <a:rPr lang="en-US" altLang="ko-KR" sz="2400" b="0" i="0" dirty="0">
                <a:solidFill>
                  <a:srgbClr val="333333"/>
                </a:solidFill>
                <a:effectLst/>
                <a:latin typeface="Malgun Gothic" panose="020B0503020000020004" pitchFamily="50" charset="-127"/>
                <a:ea typeface="Malgun Gothic" panose="020B0503020000020004" pitchFamily="50" charset="-127"/>
              </a:rPr>
              <a:t>, </a:t>
            </a:r>
            <a:r>
              <a:rPr lang="ko-KR" altLang="en-US" sz="2400" b="0" i="0" dirty="0">
                <a:solidFill>
                  <a:srgbClr val="333333"/>
                </a:solidFill>
                <a:effectLst/>
                <a:latin typeface="Malgun Gothic" panose="020B0503020000020004" pitchFamily="50" charset="-127"/>
                <a:ea typeface="Malgun Gothic" panose="020B0503020000020004" pitchFamily="50" charset="-127"/>
              </a:rPr>
              <a:t>형사처벌 및 온라인 커뮤니티의 폐쇄를 규정함으로써 인터넷상 표현의 자유를 심대하게 침해하는 위헌적인 법안임</a:t>
            </a:r>
            <a:endParaRPr lang="en-US" altLang="ko-KR" sz="2400" b="0" i="0" dirty="0">
              <a:solidFill>
                <a:srgbClr val="333333"/>
              </a:solidFill>
              <a:effectLst/>
              <a:latin typeface="Malgun Gothic" panose="020B0503020000020004" pitchFamily="50" charset="-127"/>
              <a:ea typeface="Malgun Gothic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44238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C0296102-F09C-4EDE-88D4-373B37C925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sz="3600" b="1" dirty="0"/>
              <a:t>오픈넷의 </a:t>
            </a:r>
            <a:r>
              <a:rPr lang="ko-KR" altLang="en-US" sz="3600" b="1" dirty="0" err="1"/>
              <a:t>워마드</a:t>
            </a:r>
            <a:r>
              <a:rPr lang="ko-KR" altLang="en-US" sz="3600" b="1" dirty="0"/>
              <a:t> 지키기 활동 </a:t>
            </a:r>
            <a:r>
              <a:rPr lang="en-US" altLang="ko-KR" sz="3600" b="1" dirty="0"/>
              <a:t>III</a:t>
            </a:r>
            <a:endParaRPr lang="ko-KR" altLang="en-US" sz="3600" b="1" dirty="0"/>
          </a:p>
        </p:txBody>
      </p:sp>
      <p:pic>
        <p:nvPicPr>
          <p:cNvPr id="5" name="내용 개체 틀 3" descr="opennet_LOGO_20130219.jpg">
            <a:extLst>
              <a:ext uri="{FF2B5EF4-FFF2-40B4-BE49-F238E27FC236}">
                <a16:creationId xmlns:a16="http://schemas.microsoft.com/office/drawing/2014/main" xmlns="" id="{1329BA26-DB83-4B74-8E0A-56D572141DC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 r="-1830" b="64179"/>
          <a:stretch>
            <a:fillRect/>
          </a:stretch>
        </p:blipFill>
        <p:spPr>
          <a:xfrm>
            <a:off x="3894946" y="6388663"/>
            <a:ext cx="1329260" cy="221763"/>
          </a:xfrm>
          <a:prstGeom prst="rect">
            <a:avLst/>
          </a:prstGeom>
        </p:spPr>
      </p:pic>
      <p:pic>
        <p:nvPicPr>
          <p:cNvPr id="7" name="내용 개체 틀 6">
            <a:extLst>
              <a:ext uri="{FF2B5EF4-FFF2-40B4-BE49-F238E27FC236}">
                <a16:creationId xmlns:a16="http://schemas.microsoft.com/office/drawing/2014/main" xmlns="" id="{4F86037C-0560-465A-B6BD-30B6214686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1324" r="13078"/>
          <a:stretch/>
        </p:blipFill>
        <p:spPr>
          <a:xfrm>
            <a:off x="554180" y="1814945"/>
            <a:ext cx="7960934" cy="4433937"/>
          </a:xfrm>
        </p:spPr>
      </p:pic>
    </p:spTree>
    <p:extLst>
      <p:ext uri="{BB962C8B-B14F-4D97-AF65-F5344CB8AC3E}">
        <p14:creationId xmlns:p14="http://schemas.microsoft.com/office/powerpoint/2010/main" val="3043124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C0296102-F09C-4EDE-88D4-373B37C925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sz="3600" b="1" dirty="0"/>
              <a:t>오픈넷의 </a:t>
            </a:r>
            <a:r>
              <a:rPr lang="ko-KR" altLang="en-US" sz="3600" b="1" dirty="0" err="1"/>
              <a:t>워마드</a:t>
            </a:r>
            <a:r>
              <a:rPr lang="ko-KR" altLang="en-US" sz="3600" b="1" dirty="0"/>
              <a:t> 지키기 활동 </a:t>
            </a:r>
            <a:r>
              <a:rPr lang="en-US" altLang="ko-KR" sz="3600" b="1" dirty="0"/>
              <a:t>III</a:t>
            </a:r>
            <a:endParaRPr lang="ko-KR" altLang="en-US" sz="3600" b="1" dirty="0"/>
          </a:p>
        </p:txBody>
      </p:sp>
      <p:pic>
        <p:nvPicPr>
          <p:cNvPr id="5" name="내용 개체 틀 3" descr="opennet_LOGO_20130219.jpg">
            <a:extLst>
              <a:ext uri="{FF2B5EF4-FFF2-40B4-BE49-F238E27FC236}">
                <a16:creationId xmlns:a16="http://schemas.microsoft.com/office/drawing/2014/main" xmlns="" id="{1329BA26-DB83-4B74-8E0A-56D572141DC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 r="-1830" b="64179"/>
          <a:stretch>
            <a:fillRect/>
          </a:stretch>
        </p:blipFill>
        <p:spPr>
          <a:xfrm>
            <a:off x="3894946" y="6388663"/>
            <a:ext cx="1329260" cy="221763"/>
          </a:xfrm>
          <a:prstGeom prst="rect">
            <a:avLst/>
          </a:prstGeom>
        </p:spPr>
      </p:pic>
      <p:pic>
        <p:nvPicPr>
          <p:cNvPr id="8" name="내용 개체 틀 7">
            <a:extLst>
              <a:ext uri="{FF2B5EF4-FFF2-40B4-BE49-F238E27FC236}">
                <a16:creationId xmlns:a16="http://schemas.microsoft.com/office/drawing/2014/main" xmlns="" id="{E4821ABB-A5F7-4F63-A120-E85BD22F90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31789" r="31650" b="83076"/>
          <a:stretch/>
        </p:blipFill>
        <p:spPr>
          <a:xfrm>
            <a:off x="1005885" y="1731823"/>
            <a:ext cx="7107382" cy="4564804"/>
          </a:xfrm>
        </p:spPr>
      </p:pic>
    </p:spTree>
    <p:extLst>
      <p:ext uri="{BB962C8B-B14F-4D97-AF65-F5344CB8AC3E}">
        <p14:creationId xmlns:p14="http://schemas.microsoft.com/office/powerpoint/2010/main" val="1914695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C0296102-F09C-4EDE-88D4-373B37C925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sz="3600" b="1" dirty="0"/>
              <a:t>체포영장 </a:t>
            </a:r>
            <a:r>
              <a:rPr lang="ko-KR" altLang="en-US" sz="3600" b="1" dirty="0" err="1"/>
              <a:t>범죄일람표</a:t>
            </a:r>
            <a:endParaRPr lang="ko-KR" altLang="en-US" sz="3600" b="1" dirty="0"/>
          </a:p>
        </p:txBody>
      </p:sp>
      <p:pic>
        <p:nvPicPr>
          <p:cNvPr id="5" name="내용 개체 틀 3" descr="opennet_LOGO_20130219.jpg">
            <a:extLst>
              <a:ext uri="{FF2B5EF4-FFF2-40B4-BE49-F238E27FC236}">
                <a16:creationId xmlns:a16="http://schemas.microsoft.com/office/drawing/2014/main" xmlns="" id="{1329BA26-DB83-4B74-8E0A-56D572141DC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 r="-1830" b="64179"/>
          <a:stretch>
            <a:fillRect/>
          </a:stretch>
        </p:blipFill>
        <p:spPr>
          <a:xfrm>
            <a:off x="3894946" y="6388663"/>
            <a:ext cx="1329260" cy="221763"/>
          </a:xfrm>
          <a:prstGeom prst="rect">
            <a:avLst/>
          </a:prstGeom>
        </p:spPr>
      </p:pic>
      <p:pic>
        <p:nvPicPr>
          <p:cNvPr id="11" name="내용 개체 틀 10">
            <a:extLst>
              <a:ext uri="{FF2B5EF4-FFF2-40B4-BE49-F238E27FC236}">
                <a16:creationId xmlns:a16="http://schemas.microsoft.com/office/drawing/2014/main" xmlns="" id="{04B355E5-9268-4AEE-B9E3-06B5B86346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63171" y="1814945"/>
            <a:ext cx="7995318" cy="4096063"/>
          </a:xfrm>
        </p:spPr>
      </p:pic>
    </p:spTree>
    <p:extLst>
      <p:ext uri="{BB962C8B-B14F-4D97-AF65-F5344CB8AC3E}">
        <p14:creationId xmlns:p14="http://schemas.microsoft.com/office/powerpoint/2010/main" val="2600118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C0296102-F09C-4EDE-88D4-373B37C925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sz="3600" b="1" dirty="0"/>
              <a:t>법적 쟁점</a:t>
            </a:r>
          </a:p>
        </p:txBody>
      </p:sp>
      <p:pic>
        <p:nvPicPr>
          <p:cNvPr id="5" name="내용 개체 틀 3" descr="opennet_LOGO_20130219.jpg">
            <a:extLst>
              <a:ext uri="{FF2B5EF4-FFF2-40B4-BE49-F238E27FC236}">
                <a16:creationId xmlns:a16="http://schemas.microsoft.com/office/drawing/2014/main" xmlns="" id="{1329BA26-DB83-4B74-8E0A-56D572141DC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 r="-1830" b="64179"/>
          <a:stretch>
            <a:fillRect/>
          </a:stretch>
        </p:blipFill>
        <p:spPr>
          <a:xfrm>
            <a:off x="3894946" y="6388663"/>
            <a:ext cx="1329260" cy="221763"/>
          </a:xfrm>
          <a:prstGeom prst="rect">
            <a:avLst/>
          </a:prstGeom>
        </p:spPr>
      </p:pic>
      <p:sp>
        <p:nvSpPr>
          <p:cNvPr id="4" name="내용 개체 틀 3">
            <a:extLst>
              <a:ext uri="{FF2B5EF4-FFF2-40B4-BE49-F238E27FC236}">
                <a16:creationId xmlns:a16="http://schemas.microsoft.com/office/drawing/2014/main" xmlns="" id="{1AC0E356-6E58-4B32-837E-F1003624D8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491490" indent="-457200" algn="just" fontAlgn="base">
              <a:lnSpc>
                <a:spcPct val="110000"/>
              </a:lnSpc>
              <a:buAutoNum type="arabicPeriod"/>
            </a:pPr>
            <a:r>
              <a:rPr lang="ko-KR" altLang="en-US" sz="2400" b="0" i="0" dirty="0">
                <a:solidFill>
                  <a:srgbClr val="333333"/>
                </a:solidFill>
                <a:effectLst/>
                <a:latin typeface="Malgun Gothic" panose="020B0503020000020004" pitchFamily="50" charset="-127"/>
                <a:ea typeface="Malgun Gothic" panose="020B0503020000020004" pitchFamily="50" charset="-127"/>
              </a:rPr>
              <a:t>아동</a:t>
            </a:r>
            <a:r>
              <a:rPr lang="en-US" altLang="ko-KR" sz="2400" b="0" i="0" dirty="0">
                <a:solidFill>
                  <a:srgbClr val="333333"/>
                </a:solidFill>
                <a:effectLst/>
                <a:latin typeface="Malgun Gothic" panose="020B0503020000020004" pitchFamily="50" charset="-127"/>
                <a:ea typeface="Malgun Gothic" panose="020B0503020000020004" pitchFamily="50" charset="-127"/>
              </a:rPr>
              <a:t>·</a:t>
            </a:r>
            <a:r>
              <a:rPr lang="ko-KR" altLang="en-US" sz="2400" b="0" i="0" dirty="0" err="1">
                <a:solidFill>
                  <a:srgbClr val="333333"/>
                </a:solidFill>
                <a:effectLst/>
                <a:latin typeface="Malgun Gothic" panose="020B0503020000020004" pitchFamily="50" charset="-127"/>
                <a:ea typeface="Malgun Gothic" panose="020B0503020000020004" pitchFamily="50" charset="-127"/>
              </a:rPr>
              <a:t>청소년의성보호에관한법률위반</a:t>
            </a:r>
            <a:r>
              <a:rPr lang="en-US" altLang="ko-KR" sz="2400" b="0" i="0" dirty="0">
                <a:solidFill>
                  <a:srgbClr val="333333"/>
                </a:solidFill>
                <a:effectLst/>
                <a:latin typeface="Malgun Gothic" panose="020B0503020000020004" pitchFamily="50" charset="-127"/>
                <a:ea typeface="Malgun Gothic" panose="020B0503020000020004" pitchFamily="50" charset="-127"/>
              </a:rPr>
              <a:t>(</a:t>
            </a:r>
            <a:r>
              <a:rPr lang="ko-KR" altLang="en-US" sz="2400" b="0" i="0" dirty="0" err="1">
                <a:solidFill>
                  <a:srgbClr val="333333"/>
                </a:solidFill>
                <a:effectLst/>
                <a:latin typeface="Malgun Gothic" panose="020B0503020000020004" pitchFamily="50" charset="-127"/>
                <a:ea typeface="Malgun Gothic" panose="020B0503020000020004" pitchFamily="50" charset="-127"/>
              </a:rPr>
              <a:t>음란물제작배포등</a:t>
            </a:r>
            <a:r>
              <a:rPr lang="en-US" altLang="ko-KR" sz="2400" b="0" i="0" dirty="0">
                <a:solidFill>
                  <a:srgbClr val="333333"/>
                </a:solidFill>
                <a:effectLst/>
                <a:latin typeface="Malgun Gothic" panose="020B0503020000020004" pitchFamily="50" charset="-127"/>
                <a:ea typeface="Malgun Gothic" panose="020B0503020000020004" pitchFamily="50" charset="-127"/>
              </a:rPr>
              <a:t>)</a:t>
            </a:r>
            <a:r>
              <a:rPr lang="ko-KR" altLang="en-US" sz="2400" b="0" i="0" dirty="0">
                <a:solidFill>
                  <a:srgbClr val="333333"/>
                </a:solidFill>
                <a:effectLst/>
                <a:latin typeface="Malgun Gothic" panose="020B0503020000020004" pitchFamily="50" charset="-127"/>
                <a:ea typeface="Malgun Gothic" panose="020B0503020000020004" pitchFamily="50" charset="-127"/>
              </a:rPr>
              <a:t>방조</a:t>
            </a:r>
            <a:endParaRPr lang="en-US" altLang="ko-KR" sz="2400" dirty="0">
              <a:solidFill>
                <a:srgbClr val="333333"/>
              </a:solidFill>
              <a:latin typeface="Malgun Gothic" panose="020B0503020000020004" pitchFamily="50" charset="-127"/>
              <a:ea typeface="Malgun Gothic" panose="020B0503020000020004" pitchFamily="50" charset="-127"/>
            </a:endParaRPr>
          </a:p>
          <a:p>
            <a:pPr marL="491490" indent="-457200" algn="just" fontAlgn="base">
              <a:lnSpc>
                <a:spcPct val="110000"/>
              </a:lnSpc>
              <a:buAutoNum type="arabicPeriod"/>
            </a:pPr>
            <a:r>
              <a:rPr lang="ko-KR" altLang="en-US" sz="2400" b="0" i="0" dirty="0" err="1">
                <a:solidFill>
                  <a:srgbClr val="333333"/>
                </a:solidFill>
                <a:effectLst/>
                <a:latin typeface="Malgun Gothic" panose="020B0503020000020004" pitchFamily="50" charset="-127"/>
                <a:ea typeface="Malgun Gothic" panose="020B0503020000020004" pitchFamily="50" charset="-127"/>
              </a:rPr>
              <a:t>성폭력범죄의처벌등에관한특례법위반</a:t>
            </a:r>
            <a:r>
              <a:rPr lang="en-US" altLang="ko-KR" sz="2400" b="0" i="0" dirty="0">
                <a:solidFill>
                  <a:srgbClr val="333333"/>
                </a:solidFill>
                <a:effectLst/>
                <a:latin typeface="Malgun Gothic" panose="020B0503020000020004" pitchFamily="50" charset="-127"/>
                <a:ea typeface="Malgun Gothic" panose="020B0503020000020004" pitchFamily="50" charset="-127"/>
              </a:rPr>
              <a:t>(</a:t>
            </a:r>
            <a:r>
              <a:rPr lang="ko-KR" altLang="en-US" sz="2400" b="0" i="0" dirty="0" err="1">
                <a:solidFill>
                  <a:srgbClr val="333333"/>
                </a:solidFill>
                <a:effectLst/>
                <a:latin typeface="Malgun Gothic" panose="020B0503020000020004" pitchFamily="50" charset="-127"/>
                <a:ea typeface="Malgun Gothic" panose="020B0503020000020004" pitchFamily="50" charset="-127"/>
              </a:rPr>
              <a:t>카메라등이용촬영</a:t>
            </a:r>
            <a:r>
              <a:rPr lang="en-US" altLang="ko-KR" sz="2400" b="0" i="0" dirty="0">
                <a:solidFill>
                  <a:srgbClr val="333333"/>
                </a:solidFill>
                <a:effectLst/>
                <a:latin typeface="Malgun Gothic" panose="020B0503020000020004" pitchFamily="50" charset="-127"/>
                <a:ea typeface="Malgun Gothic" panose="020B0503020000020004" pitchFamily="50" charset="-127"/>
              </a:rPr>
              <a:t>)</a:t>
            </a:r>
            <a:r>
              <a:rPr lang="ko-KR" altLang="en-US" sz="2400" b="0" i="0" dirty="0">
                <a:solidFill>
                  <a:srgbClr val="333333"/>
                </a:solidFill>
                <a:effectLst/>
                <a:latin typeface="Malgun Gothic" panose="020B0503020000020004" pitchFamily="50" charset="-127"/>
                <a:ea typeface="Malgun Gothic" panose="020B0503020000020004" pitchFamily="50" charset="-127"/>
              </a:rPr>
              <a:t>방조</a:t>
            </a:r>
            <a:endParaRPr lang="en-US" altLang="ko-KR" sz="2400" b="0" i="0" dirty="0">
              <a:solidFill>
                <a:srgbClr val="333333"/>
              </a:solidFill>
              <a:effectLst/>
              <a:latin typeface="Malgun Gothic" panose="020B0503020000020004" pitchFamily="50" charset="-127"/>
              <a:ea typeface="Malgun Gothic" panose="020B0503020000020004" pitchFamily="50" charset="-127"/>
            </a:endParaRPr>
          </a:p>
          <a:p>
            <a:pPr marL="491490" indent="-457200" algn="just" fontAlgn="base">
              <a:lnSpc>
                <a:spcPct val="110000"/>
              </a:lnSpc>
              <a:buAutoNum type="arabicPeriod"/>
            </a:pPr>
            <a:r>
              <a:rPr lang="ko-KR" altLang="en-US" sz="2400" b="0" i="0" dirty="0" err="1">
                <a:solidFill>
                  <a:srgbClr val="333333"/>
                </a:solidFill>
                <a:effectLst/>
                <a:latin typeface="Malgun Gothic" panose="020B0503020000020004" pitchFamily="50" charset="-127"/>
                <a:ea typeface="Malgun Gothic" panose="020B0503020000020004" pitchFamily="50" charset="-127"/>
              </a:rPr>
              <a:t>정보통신망이용촉진및정보보호등에관한법률위반</a:t>
            </a:r>
            <a:r>
              <a:rPr lang="en-US" altLang="ko-KR" sz="2400" b="0" i="0" dirty="0">
                <a:solidFill>
                  <a:srgbClr val="333333"/>
                </a:solidFill>
                <a:effectLst/>
                <a:latin typeface="Malgun Gothic" panose="020B0503020000020004" pitchFamily="50" charset="-127"/>
                <a:ea typeface="Malgun Gothic" panose="020B0503020000020004" pitchFamily="50" charset="-127"/>
              </a:rPr>
              <a:t>(</a:t>
            </a:r>
            <a:r>
              <a:rPr lang="ko-KR" altLang="en-US" sz="2400" b="0" i="0" dirty="0">
                <a:solidFill>
                  <a:srgbClr val="333333"/>
                </a:solidFill>
                <a:effectLst/>
                <a:latin typeface="Malgun Gothic" panose="020B0503020000020004" pitchFamily="50" charset="-127"/>
                <a:ea typeface="Malgun Gothic" panose="020B0503020000020004" pitchFamily="50" charset="-127"/>
              </a:rPr>
              <a:t>명예훼손</a:t>
            </a:r>
            <a:r>
              <a:rPr lang="en-US" altLang="ko-KR" sz="2400" b="0" i="0" dirty="0">
                <a:solidFill>
                  <a:srgbClr val="333333"/>
                </a:solidFill>
                <a:effectLst/>
                <a:latin typeface="Malgun Gothic" panose="020B0503020000020004" pitchFamily="50" charset="-127"/>
                <a:ea typeface="Malgun Gothic" panose="020B0503020000020004" pitchFamily="50" charset="-127"/>
              </a:rPr>
              <a:t>)</a:t>
            </a:r>
            <a:r>
              <a:rPr lang="ko-KR" altLang="en-US" sz="2400" b="0" i="0" dirty="0">
                <a:solidFill>
                  <a:srgbClr val="333333"/>
                </a:solidFill>
                <a:effectLst/>
                <a:latin typeface="Malgun Gothic" panose="020B0503020000020004" pitchFamily="50" charset="-127"/>
                <a:ea typeface="Malgun Gothic" panose="020B0503020000020004" pitchFamily="50" charset="-127"/>
              </a:rPr>
              <a:t>방조</a:t>
            </a:r>
            <a:endParaRPr lang="en-US" altLang="ko-KR" sz="2400" b="0" i="0" dirty="0">
              <a:solidFill>
                <a:srgbClr val="333333"/>
              </a:solidFill>
              <a:effectLst/>
              <a:latin typeface="Malgun Gothic" panose="020B0503020000020004" pitchFamily="50" charset="-127"/>
              <a:ea typeface="Malgun Gothic" panose="020B0503020000020004" pitchFamily="50" charset="-127"/>
            </a:endParaRPr>
          </a:p>
          <a:p>
            <a:pPr marL="491490" indent="-457200" algn="just" fontAlgn="base">
              <a:lnSpc>
                <a:spcPct val="110000"/>
              </a:lnSpc>
              <a:buFont typeface="Corbel" pitchFamily="34" charset="0"/>
              <a:buAutoNum type="arabicPeriod"/>
            </a:pPr>
            <a:r>
              <a:rPr lang="ko-KR" altLang="en-US" sz="2400" dirty="0" err="1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정보통신망이용촉진및정보보호등에관한법률위반</a:t>
            </a:r>
            <a:r>
              <a:rPr lang="en-US" altLang="ko-KR" sz="2400" dirty="0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(</a:t>
            </a:r>
            <a:r>
              <a:rPr lang="ko-KR" altLang="en-US" sz="2400" dirty="0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음란물유포</a:t>
            </a:r>
            <a:r>
              <a:rPr lang="en-US" altLang="ko-KR" sz="2400" dirty="0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)</a:t>
            </a:r>
            <a:r>
              <a:rPr lang="ko-KR" altLang="en-US" sz="2400" dirty="0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방조</a:t>
            </a:r>
            <a:endParaRPr lang="en-US" altLang="ko-KR" sz="2400" b="0" i="0" dirty="0">
              <a:solidFill>
                <a:srgbClr val="333333"/>
              </a:solidFill>
              <a:effectLst/>
              <a:latin typeface="Malgun Gothic" panose="020B0503020000020004" pitchFamily="50" charset="-127"/>
              <a:ea typeface="Malgun Gothic" panose="020B0503020000020004" pitchFamily="50" charset="-127"/>
            </a:endParaRPr>
          </a:p>
          <a:p>
            <a:pPr marL="491490" indent="-457200" algn="just" fontAlgn="base">
              <a:lnSpc>
                <a:spcPct val="110000"/>
              </a:lnSpc>
              <a:buAutoNum type="arabicPeriod"/>
            </a:pPr>
            <a:r>
              <a:rPr lang="ko-KR" altLang="en-US" sz="2400" dirty="0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아동</a:t>
            </a:r>
            <a:r>
              <a:rPr lang="en-US" altLang="ko-KR" sz="2400" dirty="0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·</a:t>
            </a:r>
            <a:r>
              <a:rPr lang="ko-KR" altLang="en-US" sz="2400" dirty="0" err="1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청소년의성보호에관한법률위반</a:t>
            </a:r>
            <a:r>
              <a:rPr lang="en-US" altLang="ko-KR" sz="2400" dirty="0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(</a:t>
            </a:r>
            <a:r>
              <a:rPr lang="ko-KR" altLang="en-US" sz="2400" dirty="0" err="1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음란물온라인서비스제공</a:t>
            </a:r>
            <a:r>
              <a:rPr lang="en-US" altLang="ko-KR" sz="2400" dirty="0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538801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C0296102-F09C-4EDE-88D4-373B37C925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sz="3600" b="1" dirty="0" smtClean="0"/>
              <a:t>1. </a:t>
            </a:r>
            <a:r>
              <a:rPr lang="ko-KR" altLang="en-US" sz="3600" b="1" dirty="0" smtClean="0"/>
              <a:t>아동</a:t>
            </a:r>
            <a:r>
              <a:rPr lang="en-US" altLang="ko-KR" sz="3600" b="1" dirty="0"/>
              <a:t>·</a:t>
            </a:r>
            <a:r>
              <a:rPr lang="ko-KR" altLang="en-US" sz="3600" b="1" dirty="0" err="1"/>
              <a:t>청소년의성보호에관한법률위반</a:t>
            </a:r>
            <a:r>
              <a:rPr lang="en-US" altLang="ko-KR" sz="3600" b="1" dirty="0"/>
              <a:t>(</a:t>
            </a:r>
            <a:r>
              <a:rPr lang="ko-KR" altLang="en-US" sz="3600" b="1" dirty="0" err="1"/>
              <a:t>음란물제작배포등</a:t>
            </a:r>
            <a:r>
              <a:rPr lang="en-US" altLang="ko-KR" sz="3600" b="1" dirty="0"/>
              <a:t>)</a:t>
            </a:r>
            <a:r>
              <a:rPr lang="ko-KR" altLang="en-US" sz="3600" b="1" dirty="0"/>
              <a:t>방조</a:t>
            </a:r>
            <a:endParaRPr lang="ko-KR" altLang="en-US" sz="3600" b="1" dirty="0"/>
          </a:p>
        </p:txBody>
      </p:sp>
      <p:pic>
        <p:nvPicPr>
          <p:cNvPr id="5" name="내용 개체 틀 3" descr="opennet_LOGO_20130219.jpg">
            <a:extLst>
              <a:ext uri="{FF2B5EF4-FFF2-40B4-BE49-F238E27FC236}">
                <a16:creationId xmlns:a16="http://schemas.microsoft.com/office/drawing/2014/main" xmlns="" id="{1329BA26-DB83-4B74-8E0A-56D572141DC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 r="-1830" b="64179"/>
          <a:stretch>
            <a:fillRect/>
          </a:stretch>
        </p:blipFill>
        <p:spPr>
          <a:xfrm>
            <a:off x="3894946" y="6388663"/>
            <a:ext cx="1329260" cy="221763"/>
          </a:xfrm>
          <a:prstGeom prst="rect">
            <a:avLst/>
          </a:prstGeom>
        </p:spPr>
      </p:pic>
      <p:sp>
        <p:nvSpPr>
          <p:cNvPr id="4" name="내용 개체 틀 3">
            <a:extLst>
              <a:ext uri="{FF2B5EF4-FFF2-40B4-BE49-F238E27FC236}">
                <a16:creationId xmlns:a16="http://schemas.microsoft.com/office/drawing/2014/main" xmlns="" id="{1AC0E356-6E58-4B32-837E-F1003624D8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" indent="0" algn="just" fontAlgn="base">
              <a:lnSpc>
                <a:spcPct val="100000"/>
              </a:lnSpc>
              <a:buNone/>
            </a:pPr>
            <a:r>
              <a:rPr lang="ko-KR" altLang="en-US" sz="2800" dirty="0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제</a:t>
            </a:r>
            <a:r>
              <a:rPr lang="en-US" altLang="ko-KR" sz="2800" dirty="0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11</a:t>
            </a:r>
            <a:r>
              <a:rPr lang="ko-KR" altLang="en-US" sz="2800" dirty="0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조</a:t>
            </a:r>
            <a:r>
              <a:rPr lang="en-US" altLang="ko-KR" sz="2800" dirty="0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(</a:t>
            </a:r>
            <a:r>
              <a:rPr lang="ko-KR" altLang="en-US" sz="2800" dirty="0" err="1" smtClean="0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아동ㆍ청소년이용음란물의</a:t>
            </a:r>
            <a:r>
              <a:rPr lang="ko-KR" altLang="en-US" sz="2800" dirty="0" smtClean="0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 </a:t>
            </a:r>
            <a:r>
              <a:rPr lang="ko-KR" altLang="en-US" sz="2800" dirty="0" err="1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제작ㆍ배포</a:t>
            </a:r>
            <a:r>
              <a:rPr lang="ko-KR" altLang="en-US" sz="2800" dirty="0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 등</a:t>
            </a:r>
            <a:r>
              <a:rPr lang="en-US" altLang="ko-KR" sz="2800" dirty="0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) ① </a:t>
            </a:r>
            <a:r>
              <a:rPr lang="ko-KR" altLang="en-US" sz="2800" dirty="0" err="1" smtClean="0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아동ㆍ청소년이용음란물을</a:t>
            </a:r>
            <a:r>
              <a:rPr lang="ko-KR" altLang="en-US" sz="2800" dirty="0" smtClean="0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 </a:t>
            </a:r>
            <a:r>
              <a:rPr lang="ko-KR" altLang="en-US" sz="2800" dirty="0" err="1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제작ㆍ수입</a:t>
            </a:r>
            <a:r>
              <a:rPr lang="ko-KR" altLang="en-US" sz="2800" dirty="0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 또는 수출한 자는 무기징역 또는 </a:t>
            </a:r>
            <a:r>
              <a:rPr lang="en-US" altLang="ko-KR" sz="2800" dirty="0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5</a:t>
            </a:r>
            <a:r>
              <a:rPr lang="ko-KR" altLang="en-US" sz="2800" dirty="0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년 이상의 유기징역에 처한다</a:t>
            </a:r>
            <a:r>
              <a:rPr lang="en-US" altLang="ko-KR" sz="2800" dirty="0" smtClean="0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.</a:t>
            </a:r>
            <a:endParaRPr lang="en-US" altLang="ko-KR" sz="2800" dirty="0">
              <a:solidFill>
                <a:srgbClr val="333333"/>
              </a:solidFill>
              <a:latin typeface="Malgun Gothic" panose="020B0503020000020004" pitchFamily="50" charset="-127"/>
              <a:ea typeface="Malgun Gothic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069745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C0296102-F09C-4EDE-88D4-373B37C925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sz="3600" b="1" dirty="0"/>
              <a:t>2. </a:t>
            </a:r>
            <a:r>
              <a:rPr lang="ko-KR" altLang="en-US" sz="3600" b="1" dirty="0" err="1"/>
              <a:t>성폭력범죄의처벌등에관한특례법위반</a:t>
            </a:r>
            <a:r>
              <a:rPr lang="en-US" altLang="ko-KR" sz="3600" b="1" dirty="0"/>
              <a:t>(</a:t>
            </a:r>
            <a:r>
              <a:rPr lang="ko-KR" altLang="en-US" sz="3600" b="1" dirty="0" err="1"/>
              <a:t>카메라등이용촬영</a:t>
            </a:r>
            <a:r>
              <a:rPr lang="en-US" altLang="ko-KR" sz="3600" b="1" dirty="0"/>
              <a:t>)</a:t>
            </a:r>
            <a:r>
              <a:rPr lang="ko-KR" altLang="en-US" sz="3600" b="1" dirty="0"/>
              <a:t>방조</a:t>
            </a:r>
            <a:endParaRPr lang="ko-KR" altLang="en-US" sz="3600" b="1" dirty="0"/>
          </a:p>
        </p:txBody>
      </p:sp>
      <p:pic>
        <p:nvPicPr>
          <p:cNvPr id="5" name="내용 개체 틀 3" descr="opennet_LOGO_20130219.jpg">
            <a:extLst>
              <a:ext uri="{FF2B5EF4-FFF2-40B4-BE49-F238E27FC236}">
                <a16:creationId xmlns:a16="http://schemas.microsoft.com/office/drawing/2014/main" xmlns="" id="{1329BA26-DB83-4B74-8E0A-56D572141DC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 r="-1830" b="64179"/>
          <a:stretch>
            <a:fillRect/>
          </a:stretch>
        </p:blipFill>
        <p:spPr>
          <a:xfrm>
            <a:off x="3894946" y="6388663"/>
            <a:ext cx="1329260" cy="221763"/>
          </a:xfrm>
          <a:prstGeom prst="rect">
            <a:avLst/>
          </a:prstGeom>
        </p:spPr>
      </p:pic>
      <p:sp>
        <p:nvSpPr>
          <p:cNvPr id="4" name="내용 개체 틀 3">
            <a:extLst>
              <a:ext uri="{FF2B5EF4-FFF2-40B4-BE49-F238E27FC236}">
                <a16:creationId xmlns:a16="http://schemas.microsoft.com/office/drawing/2014/main" xmlns="" id="{1AC0E356-6E58-4B32-837E-F1003624D8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" indent="0" algn="just" fontAlgn="base">
              <a:lnSpc>
                <a:spcPct val="100000"/>
              </a:lnSpc>
              <a:buNone/>
            </a:pPr>
            <a:r>
              <a:rPr lang="ko-KR" altLang="en-US" sz="2800" dirty="0" smtClean="0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제</a:t>
            </a:r>
            <a:r>
              <a:rPr lang="en-US" altLang="ko-KR" sz="2800" dirty="0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14</a:t>
            </a:r>
            <a:r>
              <a:rPr lang="ko-KR" altLang="en-US" sz="2800" dirty="0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조</a:t>
            </a:r>
            <a:r>
              <a:rPr lang="en-US" altLang="ko-KR" sz="2800" dirty="0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(</a:t>
            </a:r>
            <a:r>
              <a:rPr lang="ko-KR" altLang="en-US" sz="2800" dirty="0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카메라 등을 이용한 촬영</a:t>
            </a:r>
            <a:r>
              <a:rPr lang="en-US" altLang="ko-KR" sz="2800" dirty="0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)  ① </a:t>
            </a:r>
            <a:r>
              <a:rPr lang="ko-KR" altLang="en-US" sz="2800" dirty="0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카메라나 그 밖에 이와 유사한 기능을 갖춘 기계장치를 이용하여 성적 욕망 또는 수치심을 유발할 수 있는 다른 사람의 신체를 그 의사에 반하여 촬영하거나 그 </a:t>
            </a:r>
            <a:r>
              <a:rPr lang="ko-KR" altLang="en-US" sz="2800" dirty="0" err="1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촬영물을</a:t>
            </a:r>
            <a:r>
              <a:rPr lang="ko-KR" altLang="en-US" sz="2800" dirty="0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 </a:t>
            </a:r>
            <a:r>
              <a:rPr lang="ko-KR" altLang="en-US" sz="2800" dirty="0" err="1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반포ㆍ판매ㆍ임대ㆍ제공</a:t>
            </a:r>
            <a:r>
              <a:rPr lang="ko-KR" altLang="en-US" sz="2800" dirty="0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 또는 공공연하게 </a:t>
            </a:r>
            <a:r>
              <a:rPr lang="ko-KR" altLang="en-US" sz="2800" dirty="0" err="1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전시ㆍ상영한</a:t>
            </a:r>
            <a:r>
              <a:rPr lang="ko-KR" altLang="en-US" sz="2800" dirty="0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 자는 </a:t>
            </a:r>
            <a:r>
              <a:rPr lang="en-US" altLang="ko-KR" sz="2800" dirty="0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5</a:t>
            </a:r>
            <a:r>
              <a:rPr lang="ko-KR" altLang="en-US" sz="2800" dirty="0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년 이하의 징역 또는 </a:t>
            </a:r>
            <a:r>
              <a:rPr lang="en-US" altLang="ko-KR" sz="2800" dirty="0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1</a:t>
            </a:r>
            <a:r>
              <a:rPr lang="ko-KR" altLang="en-US" sz="2800" dirty="0" err="1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천만원</a:t>
            </a:r>
            <a:r>
              <a:rPr lang="ko-KR" altLang="en-US" sz="2800" dirty="0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 이하의 벌금에 처한다</a:t>
            </a:r>
            <a:r>
              <a:rPr lang="en-US" altLang="ko-KR" sz="2800" dirty="0" smtClean="0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.</a:t>
            </a:r>
            <a:endParaRPr lang="en-US" altLang="ko-KR" sz="2800" dirty="0">
              <a:solidFill>
                <a:srgbClr val="333333"/>
              </a:solidFill>
              <a:latin typeface="Malgun Gothic" panose="020B0503020000020004" pitchFamily="50" charset="-127"/>
              <a:ea typeface="Malgun Gothic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74176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C0296102-F09C-4EDE-88D4-373B37C92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7251" y="701040"/>
            <a:ext cx="7406640" cy="1356360"/>
          </a:xfrm>
        </p:spPr>
        <p:txBody>
          <a:bodyPr>
            <a:normAutofit/>
          </a:bodyPr>
          <a:lstStyle/>
          <a:p>
            <a:r>
              <a:rPr lang="en-US" altLang="ko-KR" sz="3600" b="1" dirty="0" smtClean="0"/>
              <a:t>3. </a:t>
            </a:r>
            <a:r>
              <a:rPr lang="ko-KR" altLang="en-US" sz="3600" b="1" dirty="0" err="1"/>
              <a:t>정보통신망이용촉진및정보보호등에관한법률위반</a:t>
            </a:r>
            <a:r>
              <a:rPr lang="en-US" altLang="ko-KR" sz="3600" b="1" dirty="0"/>
              <a:t>(</a:t>
            </a:r>
            <a:r>
              <a:rPr lang="ko-KR" altLang="en-US" sz="3600" b="1" dirty="0"/>
              <a:t>명예훼손</a:t>
            </a:r>
            <a:r>
              <a:rPr lang="en-US" altLang="ko-KR" sz="3600" b="1" dirty="0"/>
              <a:t>)</a:t>
            </a:r>
            <a:r>
              <a:rPr lang="ko-KR" altLang="en-US" sz="3600" b="1" dirty="0" smtClean="0"/>
              <a:t>방조</a:t>
            </a:r>
            <a:endParaRPr lang="ko-KR" altLang="en-US" sz="3600" b="1" dirty="0"/>
          </a:p>
        </p:txBody>
      </p:sp>
      <p:pic>
        <p:nvPicPr>
          <p:cNvPr id="5" name="내용 개체 틀 3" descr="opennet_LOGO_20130219.jpg">
            <a:extLst>
              <a:ext uri="{FF2B5EF4-FFF2-40B4-BE49-F238E27FC236}">
                <a16:creationId xmlns:a16="http://schemas.microsoft.com/office/drawing/2014/main" xmlns="" id="{1329BA26-DB83-4B74-8E0A-56D572141DC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 r="-1830" b="64179"/>
          <a:stretch>
            <a:fillRect/>
          </a:stretch>
        </p:blipFill>
        <p:spPr>
          <a:xfrm>
            <a:off x="3894946" y="6388663"/>
            <a:ext cx="1329260" cy="221763"/>
          </a:xfrm>
          <a:prstGeom prst="rect">
            <a:avLst/>
          </a:prstGeom>
        </p:spPr>
      </p:pic>
      <p:sp>
        <p:nvSpPr>
          <p:cNvPr id="4" name="내용 개체 틀 3">
            <a:extLst>
              <a:ext uri="{FF2B5EF4-FFF2-40B4-BE49-F238E27FC236}">
                <a16:creationId xmlns:a16="http://schemas.microsoft.com/office/drawing/2014/main" xmlns="" id="{1AC0E356-6E58-4B32-837E-F1003624D8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" indent="0" algn="just" fontAlgn="base">
              <a:lnSpc>
                <a:spcPct val="100000"/>
              </a:lnSpc>
              <a:buNone/>
            </a:pPr>
            <a:r>
              <a:rPr lang="ko-KR" altLang="en-US" sz="2800" dirty="0" smtClean="0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제</a:t>
            </a:r>
            <a:r>
              <a:rPr lang="en-US" altLang="ko-KR" sz="2800" dirty="0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70</a:t>
            </a:r>
            <a:r>
              <a:rPr lang="ko-KR" altLang="en-US" sz="2800" dirty="0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조</a:t>
            </a:r>
            <a:r>
              <a:rPr lang="en-US" altLang="ko-KR" sz="2800" dirty="0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(</a:t>
            </a:r>
            <a:r>
              <a:rPr lang="ko-KR" altLang="en-US" sz="2800" dirty="0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벌칙</a:t>
            </a:r>
            <a:r>
              <a:rPr lang="en-US" altLang="ko-KR" sz="2800" dirty="0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)  ① </a:t>
            </a:r>
            <a:r>
              <a:rPr lang="ko-KR" altLang="en-US" sz="2800" dirty="0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사람을 비방할 목적으로 정보통신망을 통하여 공공연하게 사실을 드러내어 다른 사람의 명예를 훼손한 자는 </a:t>
            </a:r>
            <a:r>
              <a:rPr lang="en-US" altLang="ko-KR" sz="2800" dirty="0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3</a:t>
            </a:r>
            <a:r>
              <a:rPr lang="ko-KR" altLang="en-US" sz="2800" dirty="0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년 이하의 징역 또는 </a:t>
            </a:r>
            <a:r>
              <a:rPr lang="en-US" altLang="ko-KR" sz="2800" dirty="0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3</a:t>
            </a:r>
            <a:r>
              <a:rPr lang="ko-KR" altLang="en-US" sz="2800" dirty="0" err="1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천만원</a:t>
            </a:r>
            <a:r>
              <a:rPr lang="ko-KR" altLang="en-US" sz="2800" dirty="0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 이하의 벌금에 처한다</a:t>
            </a:r>
            <a:r>
              <a:rPr lang="en-US" altLang="ko-KR" sz="2800" dirty="0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597716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C0296102-F09C-4EDE-88D4-373B37C92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7251" y="701040"/>
            <a:ext cx="7406640" cy="1356360"/>
          </a:xfrm>
        </p:spPr>
        <p:txBody>
          <a:bodyPr>
            <a:normAutofit/>
          </a:bodyPr>
          <a:lstStyle/>
          <a:p>
            <a:r>
              <a:rPr lang="en-US" altLang="ko-KR" sz="3600" b="1" dirty="0"/>
              <a:t>4</a:t>
            </a:r>
            <a:r>
              <a:rPr lang="en-US" altLang="ko-KR" sz="3600" b="1" dirty="0" smtClean="0"/>
              <a:t>. </a:t>
            </a:r>
            <a:r>
              <a:rPr lang="ko-KR" altLang="en-US" sz="3600" b="1" dirty="0" err="1"/>
              <a:t>정보통신망이용촉진및정보보호등에관한법률위반</a:t>
            </a:r>
            <a:r>
              <a:rPr lang="en-US" altLang="ko-KR" sz="3600" b="1" dirty="0" smtClean="0"/>
              <a:t>(</a:t>
            </a:r>
            <a:r>
              <a:rPr lang="ko-KR" altLang="en-US" sz="3600" b="1" dirty="0" smtClean="0"/>
              <a:t>음란물유포</a:t>
            </a:r>
            <a:r>
              <a:rPr lang="en-US" altLang="ko-KR" sz="3600" b="1" dirty="0" smtClean="0"/>
              <a:t>)</a:t>
            </a:r>
            <a:r>
              <a:rPr lang="ko-KR" altLang="en-US" sz="3600" b="1" dirty="0" smtClean="0"/>
              <a:t>방조</a:t>
            </a:r>
            <a:endParaRPr lang="ko-KR" altLang="en-US" sz="3600" b="1" dirty="0"/>
          </a:p>
        </p:txBody>
      </p:sp>
      <p:pic>
        <p:nvPicPr>
          <p:cNvPr id="5" name="내용 개체 틀 3" descr="opennet_LOGO_20130219.jpg">
            <a:extLst>
              <a:ext uri="{FF2B5EF4-FFF2-40B4-BE49-F238E27FC236}">
                <a16:creationId xmlns:a16="http://schemas.microsoft.com/office/drawing/2014/main" xmlns="" id="{1329BA26-DB83-4B74-8E0A-56D572141DC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 r="-1830" b="64179"/>
          <a:stretch>
            <a:fillRect/>
          </a:stretch>
        </p:blipFill>
        <p:spPr>
          <a:xfrm>
            <a:off x="3894946" y="6388663"/>
            <a:ext cx="1329260" cy="221763"/>
          </a:xfrm>
          <a:prstGeom prst="rect">
            <a:avLst/>
          </a:prstGeom>
        </p:spPr>
      </p:pic>
      <p:sp>
        <p:nvSpPr>
          <p:cNvPr id="4" name="내용 개체 틀 3">
            <a:extLst>
              <a:ext uri="{FF2B5EF4-FFF2-40B4-BE49-F238E27FC236}">
                <a16:creationId xmlns:a16="http://schemas.microsoft.com/office/drawing/2014/main" xmlns="" id="{1AC0E356-6E58-4B32-837E-F1003624D8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34290" indent="0" algn="just" fontAlgn="base">
              <a:lnSpc>
                <a:spcPct val="120000"/>
              </a:lnSpc>
              <a:buNone/>
            </a:pPr>
            <a:r>
              <a:rPr lang="ko-KR" altLang="en-US" sz="2800" dirty="0" smtClean="0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제</a:t>
            </a:r>
            <a:r>
              <a:rPr lang="en-US" altLang="ko-KR" sz="2800" dirty="0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44</a:t>
            </a:r>
            <a:r>
              <a:rPr lang="ko-KR" altLang="en-US" sz="2800" dirty="0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조의</a:t>
            </a:r>
            <a:r>
              <a:rPr lang="en-US" altLang="ko-KR" sz="2800" dirty="0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7(</a:t>
            </a:r>
            <a:r>
              <a:rPr lang="ko-KR" altLang="en-US" sz="2800" dirty="0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불법정보의 유통금지 등</a:t>
            </a:r>
            <a:r>
              <a:rPr lang="en-US" altLang="ko-KR" sz="2800" dirty="0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)  ① </a:t>
            </a:r>
            <a:r>
              <a:rPr lang="ko-KR" altLang="en-US" sz="2800" dirty="0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누구든지 정보통신망을 통하여 다음 각 호의 어느 하나에 해당하는 정보를 유통하여서는 아니 된다</a:t>
            </a:r>
            <a:r>
              <a:rPr lang="en-US" altLang="ko-KR" sz="2800" dirty="0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. </a:t>
            </a:r>
          </a:p>
          <a:p>
            <a:pPr marL="34290" indent="0" algn="just" fontAlgn="base">
              <a:lnSpc>
                <a:spcPct val="120000"/>
              </a:lnSpc>
              <a:buNone/>
            </a:pPr>
            <a:r>
              <a:rPr lang="en-US" altLang="ko-KR" sz="2800" dirty="0" smtClean="0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1. </a:t>
            </a:r>
            <a:r>
              <a:rPr lang="ko-KR" altLang="en-US" sz="2800" dirty="0" smtClean="0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음란한 </a:t>
            </a:r>
            <a:r>
              <a:rPr lang="ko-KR" altLang="en-US" sz="2800" dirty="0" err="1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부호ㆍ문언ㆍ음향ㆍ화상</a:t>
            </a:r>
            <a:r>
              <a:rPr lang="ko-KR" altLang="en-US" sz="2800" dirty="0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 또는 영상을 </a:t>
            </a:r>
            <a:r>
              <a:rPr lang="ko-KR" altLang="en-US" sz="2800" dirty="0" err="1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배포ㆍ판매ㆍ임대하거나</a:t>
            </a:r>
            <a:r>
              <a:rPr lang="ko-KR" altLang="en-US" sz="2800" dirty="0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 공공연하게 전시하는 내용의 </a:t>
            </a:r>
            <a:r>
              <a:rPr lang="ko-KR" altLang="en-US" sz="2800" dirty="0" smtClean="0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정보</a:t>
            </a:r>
            <a:endParaRPr lang="en-US" altLang="ko-KR" sz="2800" dirty="0" smtClean="0">
              <a:solidFill>
                <a:srgbClr val="333333"/>
              </a:solidFill>
              <a:latin typeface="Malgun Gothic" panose="020B0503020000020004" pitchFamily="50" charset="-127"/>
              <a:ea typeface="Malgun Gothic" panose="020B0503020000020004" pitchFamily="50" charset="-127"/>
            </a:endParaRPr>
          </a:p>
          <a:p>
            <a:pPr marL="34290" indent="0" algn="just" fontAlgn="base">
              <a:lnSpc>
                <a:spcPct val="120000"/>
              </a:lnSpc>
              <a:buNone/>
            </a:pPr>
            <a:r>
              <a:rPr lang="ko-KR" altLang="en-US" sz="2800" dirty="0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 제</a:t>
            </a:r>
            <a:r>
              <a:rPr lang="en-US" altLang="ko-KR" sz="2800" dirty="0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74</a:t>
            </a:r>
            <a:r>
              <a:rPr lang="ko-KR" altLang="en-US" sz="2800" dirty="0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조</a:t>
            </a:r>
            <a:r>
              <a:rPr lang="en-US" altLang="ko-KR" sz="2800" dirty="0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(</a:t>
            </a:r>
            <a:r>
              <a:rPr lang="ko-KR" altLang="en-US" sz="2800" dirty="0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벌칙</a:t>
            </a:r>
            <a:r>
              <a:rPr lang="en-US" altLang="ko-KR" sz="2800" dirty="0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)  ① </a:t>
            </a:r>
            <a:r>
              <a:rPr lang="ko-KR" altLang="en-US" sz="2800" dirty="0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다음 각 호의 어느 하나에 해당하는 자는 </a:t>
            </a:r>
            <a:r>
              <a:rPr lang="en-US" altLang="ko-KR" sz="2800" dirty="0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1</a:t>
            </a:r>
            <a:r>
              <a:rPr lang="ko-KR" altLang="en-US" sz="2800" dirty="0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년 이하의 징역 또는 </a:t>
            </a:r>
            <a:r>
              <a:rPr lang="en-US" altLang="ko-KR" sz="2800" dirty="0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1</a:t>
            </a:r>
            <a:r>
              <a:rPr lang="ko-KR" altLang="en-US" sz="2800" dirty="0" err="1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천만원</a:t>
            </a:r>
            <a:r>
              <a:rPr lang="ko-KR" altLang="en-US" sz="2800" dirty="0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 이하의 벌금에 처한다</a:t>
            </a:r>
            <a:r>
              <a:rPr lang="en-US" altLang="ko-KR" sz="2800" dirty="0" smtClean="0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.</a:t>
            </a:r>
            <a:r>
              <a:rPr lang="ko-KR" altLang="en-US" sz="2800" dirty="0" smtClean="0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 </a:t>
            </a:r>
            <a:r>
              <a:rPr lang="en-US" altLang="ko-KR" sz="2800" dirty="0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2. </a:t>
            </a:r>
            <a:r>
              <a:rPr lang="ko-KR" altLang="en-US" sz="2800" dirty="0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제</a:t>
            </a:r>
            <a:r>
              <a:rPr lang="en-US" altLang="ko-KR" sz="2800" dirty="0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44</a:t>
            </a:r>
            <a:r>
              <a:rPr lang="ko-KR" altLang="en-US" sz="2800" dirty="0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조의</a:t>
            </a:r>
            <a:r>
              <a:rPr lang="en-US" altLang="ko-KR" sz="2800" dirty="0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7</a:t>
            </a:r>
            <a:r>
              <a:rPr lang="ko-KR" altLang="en-US" sz="2800" dirty="0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제</a:t>
            </a:r>
            <a:r>
              <a:rPr lang="en-US" altLang="ko-KR" sz="2800" dirty="0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1</a:t>
            </a:r>
            <a:r>
              <a:rPr lang="ko-KR" altLang="en-US" sz="2800" dirty="0" err="1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항제</a:t>
            </a:r>
            <a:r>
              <a:rPr lang="en-US" altLang="ko-KR" sz="2800" dirty="0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1</a:t>
            </a:r>
            <a:r>
              <a:rPr lang="ko-KR" altLang="en-US" sz="2800" dirty="0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호를 위반하여 음란한 </a:t>
            </a:r>
            <a:r>
              <a:rPr lang="ko-KR" altLang="en-US" sz="2800" dirty="0" err="1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부호ㆍ문언ㆍ음향ㆍ화상</a:t>
            </a:r>
            <a:r>
              <a:rPr lang="ko-KR" altLang="en-US" sz="2800" dirty="0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 또는 영상을 </a:t>
            </a:r>
            <a:r>
              <a:rPr lang="ko-KR" altLang="en-US" sz="2800" dirty="0" err="1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배포ㆍ판매ㆍ임대하거나</a:t>
            </a:r>
            <a:r>
              <a:rPr lang="ko-KR" altLang="en-US" sz="2800" dirty="0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 공공연하게 전시한 </a:t>
            </a:r>
            <a:r>
              <a:rPr lang="ko-KR" altLang="en-US" sz="2800" dirty="0" smtClean="0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자</a:t>
            </a:r>
            <a:endParaRPr lang="ko-KR" altLang="en-US" sz="2800" dirty="0">
              <a:solidFill>
                <a:srgbClr val="333333"/>
              </a:solidFill>
              <a:latin typeface="Malgun Gothic" panose="020B0503020000020004" pitchFamily="50" charset="-127"/>
              <a:ea typeface="Malgun Gothic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98344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C0296102-F09C-4EDE-88D4-373B37C925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sz="3600" b="1" dirty="0"/>
              <a:t>5</a:t>
            </a:r>
            <a:r>
              <a:rPr lang="en-US" altLang="ko-KR" sz="3600" b="1" dirty="0" smtClean="0"/>
              <a:t>. </a:t>
            </a:r>
            <a:r>
              <a:rPr lang="ko-KR" altLang="en-US" sz="3600" b="1" dirty="0" smtClean="0"/>
              <a:t>아동</a:t>
            </a:r>
            <a:r>
              <a:rPr lang="en-US" altLang="ko-KR" sz="3600" b="1" dirty="0"/>
              <a:t>·</a:t>
            </a:r>
            <a:r>
              <a:rPr lang="ko-KR" altLang="en-US" sz="3600" b="1" dirty="0" err="1"/>
              <a:t>청소년의성보호에관한법률위반</a:t>
            </a:r>
            <a:r>
              <a:rPr lang="en-US" altLang="ko-KR" sz="3600" b="1" dirty="0"/>
              <a:t>(</a:t>
            </a:r>
            <a:r>
              <a:rPr lang="ko-KR" altLang="en-US" sz="3600" b="1" dirty="0" smtClean="0"/>
              <a:t>음란물온라인서비스제공</a:t>
            </a:r>
            <a:r>
              <a:rPr lang="en-US" altLang="ko-KR" sz="3600" b="1" dirty="0" smtClean="0"/>
              <a:t>)</a:t>
            </a:r>
            <a:endParaRPr lang="ko-KR" altLang="en-US" sz="3600" b="1" dirty="0"/>
          </a:p>
        </p:txBody>
      </p:sp>
      <p:pic>
        <p:nvPicPr>
          <p:cNvPr id="5" name="내용 개체 틀 3" descr="opennet_LOGO_20130219.jpg">
            <a:extLst>
              <a:ext uri="{FF2B5EF4-FFF2-40B4-BE49-F238E27FC236}">
                <a16:creationId xmlns:a16="http://schemas.microsoft.com/office/drawing/2014/main" xmlns="" id="{1329BA26-DB83-4B74-8E0A-56D572141DC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 r="-1830" b="64179"/>
          <a:stretch>
            <a:fillRect/>
          </a:stretch>
        </p:blipFill>
        <p:spPr>
          <a:xfrm>
            <a:off x="3894946" y="6388663"/>
            <a:ext cx="1329260" cy="221763"/>
          </a:xfrm>
          <a:prstGeom prst="rect">
            <a:avLst/>
          </a:prstGeom>
        </p:spPr>
      </p:pic>
      <p:sp>
        <p:nvSpPr>
          <p:cNvPr id="4" name="내용 개체 틀 3">
            <a:extLst>
              <a:ext uri="{FF2B5EF4-FFF2-40B4-BE49-F238E27FC236}">
                <a16:creationId xmlns:a16="http://schemas.microsoft.com/office/drawing/2014/main" xmlns="" id="{1AC0E356-6E58-4B32-837E-F1003624D8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34290" indent="0" algn="just" fontAlgn="base">
              <a:lnSpc>
                <a:spcPct val="120000"/>
              </a:lnSpc>
              <a:buNone/>
            </a:pPr>
            <a:r>
              <a:rPr lang="ko-KR" altLang="en-US" sz="2800" dirty="0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 제</a:t>
            </a:r>
            <a:r>
              <a:rPr lang="en-US" altLang="ko-KR" sz="2800" dirty="0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17</a:t>
            </a:r>
            <a:r>
              <a:rPr lang="ko-KR" altLang="en-US" sz="2800" dirty="0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조</a:t>
            </a:r>
            <a:r>
              <a:rPr lang="en-US" altLang="ko-KR" sz="2800" dirty="0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(</a:t>
            </a:r>
            <a:r>
              <a:rPr lang="ko-KR" altLang="en-US" sz="2800" dirty="0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온라인서비스제공자의 의무</a:t>
            </a:r>
            <a:r>
              <a:rPr lang="en-US" altLang="ko-KR" sz="2800" dirty="0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)  ① </a:t>
            </a:r>
            <a:r>
              <a:rPr lang="ko-KR" altLang="en-US" sz="2800" dirty="0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자신이 관리하는 정보통신망에서 </a:t>
            </a:r>
            <a:r>
              <a:rPr lang="ko-KR" altLang="en-US" sz="2800" dirty="0" err="1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아동ㆍ청소년이용음란물을</a:t>
            </a:r>
            <a:r>
              <a:rPr lang="ko-KR" altLang="en-US" sz="2800" dirty="0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 발견하기 위하여 대통령령으로 정하는 조치를 취하지 아니하거나 발견된 </a:t>
            </a:r>
            <a:r>
              <a:rPr lang="ko-KR" altLang="en-US" sz="2800" dirty="0" err="1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아동ㆍ청소년이용음란물을</a:t>
            </a:r>
            <a:r>
              <a:rPr lang="ko-KR" altLang="en-US" sz="2800" dirty="0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 즉시 삭제하고</a:t>
            </a:r>
            <a:r>
              <a:rPr lang="en-US" altLang="ko-KR" sz="2800" dirty="0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, </a:t>
            </a:r>
            <a:r>
              <a:rPr lang="ko-KR" altLang="en-US" sz="2800" dirty="0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전송을 방지 또는 중단하는 기술적인 조치를 취하지 아니한 온라인서비스제공자는 </a:t>
            </a:r>
            <a:r>
              <a:rPr lang="en-US" altLang="ko-KR" sz="2800" dirty="0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3</a:t>
            </a:r>
            <a:r>
              <a:rPr lang="ko-KR" altLang="en-US" sz="2800" dirty="0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년 이하의 징역 또는 </a:t>
            </a:r>
            <a:r>
              <a:rPr lang="en-US" altLang="ko-KR" sz="2800" dirty="0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2</a:t>
            </a:r>
            <a:r>
              <a:rPr lang="ko-KR" altLang="en-US" sz="2800" dirty="0" err="1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천만원</a:t>
            </a:r>
            <a:r>
              <a:rPr lang="ko-KR" altLang="en-US" sz="2800" dirty="0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 이하의 벌금에 처한다</a:t>
            </a:r>
            <a:r>
              <a:rPr lang="en-US" altLang="ko-KR" sz="2800" dirty="0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. </a:t>
            </a:r>
            <a:r>
              <a:rPr lang="ko-KR" altLang="en-US" sz="2800" dirty="0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다만</a:t>
            </a:r>
            <a:r>
              <a:rPr lang="en-US" altLang="ko-KR" sz="2800" dirty="0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, </a:t>
            </a:r>
            <a:r>
              <a:rPr lang="ko-KR" altLang="en-US" sz="2800" dirty="0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온라인서비스제공자가 정보통신망에서 </a:t>
            </a:r>
            <a:r>
              <a:rPr lang="ko-KR" altLang="en-US" sz="2800" dirty="0" err="1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아동ㆍ청소년이용음란물을</a:t>
            </a:r>
            <a:r>
              <a:rPr lang="ko-KR" altLang="en-US" sz="2800" dirty="0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 발견하기 위하여 상당한 주의를 게을리하지 아니하였거나 발견된 </a:t>
            </a:r>
            <a:r>
              <a:rPr lang="ko-KR" altLang="en-US" sz="2800" dirty="0" err="1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아동ㆍ청소년이용음란물의</a:t>
            </a:r>
            <a:r>
              <a:rPr lang="ko-KR" altLang="en-US" sz="2800" dirty="0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 전송을 방지하거나 중단시키고자 하였으나 기술적으로 현저히 곤란한 경우에는 그러하지 아니하다</a:t>
            </a:r>
            <a:r>
              <a:rPr lang="en-US" altLang="ko-KR" sz="2800" dirty="0" smtClean="0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.</a:t>
            </a:r>
            <a:endParaRPr lang="en-US" altLang="ko-KR" sz="2800" dirty="0">
              <a:solidFill>
                <a:srgbClr val="333333"/>
              </a:solidFill>
              <a:latin typeface="Malgun Gothic" panose="020B0503020000020004" pitchFamily="50" charset="-127"/>
              <a:ea typeface="Malgun Gothic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18170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xmlns="" id="{5B44F675-2FAA-4DC7-8990-36908543BB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8618"/>
          <a:stretch/>
        </p:blipFill>
        <p:spPr>
          <a:xfrm>
            <a:off x="0" y="0"/>
            <a:ext cx="9144000" cy="6916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051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C0296102-F09C-4EDE-88D4-373B37C92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7251" y="701040"/>
            <a:ext cx="7406640" cy="1356360"/>
          </a:xfrm>
        </p:spPr>
        <p:txBody>
          <a:bodyPr>
            <a:normAutofit/>
          </a:bodyPr>
          <a:lstStyle/>
          <a:p>
            <a:r>
              <a:rPr lang="ko-KR" altLang="en-US" sz="3600" b="1" dirty="0" smtClean="0"/>
              <a:t>방조범의 처벌</a:t>
            </a:r>
            <a:endParaRPr lang="ko-KR" altLang="en-US" sz="3600" b="1" dirty="0"/>
          </a:p>
        </p:txBody>
      </p:sp>
      <p:pic>
        <p:nvPicPr>
          <p:cNvPr id="5" name="내용 개체 틀 3" descr="opennet_LOGO_20130219.jpg">
            <a:extLst>
              <a:ext uri="{FF2B5EF4-FFF2-40B4-BE49-F238E27FC236}">
                <a16:creationId xmlns:a16="http://schemas.microsoft.com/office/drawing/2014/main" xmlns="" id="{1329BA26-DB83-4B74-8E0A-56D572141DC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 r="-1830" b="64179"/>
          <a:stretch>
            <a:fillRect/>
          </a:stretch>
        </p:blipFill>
        <p:spPr>
          <a:xfrm>
            <a:off x="3894946" y="6388663"/>
            <a:ext cx="1329260" cy="221763"/>
          </a:xfrm>
          <a:prstGeom prst="rect">
            <a:avLst/>
          </a:prstGeom>
        </p:spPr>
      </p:pic>
      <p:sp>
        <p:nvSpPr>
          <p:cNvPr id="4" name="내용 개체 틀 3">
            <a:extLst>
              <a:ext uri="{FF2B5EF4-FFF2-40B4-BE49-F238E27FC236}">
                <a16:creationId xmlns:a16="http://schemas.microsoft.com/office/drawing/2014/main" xmlns="" id="{1AC0E356-6E58-4B32-837E-F1003624D8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" indent="0" algn="just" fontAlgn="base">
              <a:lnSpc>
                <a:spcPct val="100000"/>
              </a:lnSpc>
              <a:buNone/>
            </a:pPr>
            <a:r>
              <a:rPr lang="ko-KR" altLang="en-US" sz="2800" dirty="0" smtClean="0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제</a:t>
            </a:r>
            <a:r>
              <a:rPr lang="en-US" altLang="ko-KR" sz="2800" dirty="0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32</a:t>
            </a:r>
            <a:r>
              <a:rPr lang="ko-KR" altLang="en-US" sz="2800" dirty="0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조</a:t>
            </a:r>
            <a:r>
              <a:rPr lang="en-US" altLang="ko-KR" sz="2800" dirty="0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(</a:t>
            </a:r>
            <a:r>
              <a:rPr lang="ko-KR" altLang="en-US" sz="2800" dirty="0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종범</a:t>
            </a:r>
            <a:r>
              <a:rPr lang="en-US" altLang="ko-KR" sz="2800" dirty="0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) ①</a:t>
            </a:r>
            <a:r>
              <a:rPr lang="ko-KR" altLang="en-US" sz="2800" dirty="0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타인의 범죄를 방조한 자는 종범으로 처벌한다</a:t>
            </a:r>
            <a:r>
              <a:rPr lang="en-US" altLang="ko-KR" sz="2800" dirty="0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.</a:t>
            </a:r>
          </a:p>
          <a:p>
            <a:pPr marL="34290" indent="0" algn="just" fontAlgn="base">
              <a:lnSpc>
                <a:spcPct val="100000"/>
              </a:lnSpc>
              <a:buNone/>
            </a:pPr>
            <a:r>
              <a:rPr lang="en-US" altLang="ko-KR" sz="2800" dirty="0" smtClean="0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②</a:t>
            </a:r>
            <a:r>
              <a:rPr lang="ko-KR" altLang="en-US" sz="2800" dirty="0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종범의 형은 정범의 형보다 </a:t>
            </a:r>
            <a:r>
              <a:rPr lang="ko-KR" altLang="en-US" sz="2800" dirty="0" err="1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감경한다</a:t>
            </a:r>
            <a:r>
              <a:rPr lang="en-US" altLang="ko-KR" sz="2800" dirty="0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77654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C0296102-F09C-4EDE-88D4-373B37C92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7251" y="701040"/>
            <a:ext cx="7406640" cy="1356360"/>
          </a:xfrm>
        </p:spPr>
        <p:txBody>
          <a:bodyPr>
            <a:normAutofit/>
          </a:bodyPr>
          <a:lstStyle/>
          <a:p>
            <a:r>
              <a:rPr lang="ko-KR" altLang="en-US" sz="3600" b="1" dirty="0" smtClean="0"/>
              <a:t>경합범의 처벌</a:t>
            </a:r>
            <a:endParaRPr lang="ko-KR" altLang="en-US" sz="3600" b="1" dirty="0"/>
          </a:p>
        </p:txBody>
      </p:sp>
      <p:pic>
        <p:nvPicPr>
          <p:cNvPr id="5" name="내용 개체 틀 3" descr="opennet_LOGO_20130219.jpg">
            <a:extLst>
              <a:ext uri="{FF2B5EF4-FFF2-40B4-BE49-F238E27FC236}">
                <a16:creationId xmlns:a16="http://schemas.microsoft.com/office/drawing/2014/main" xmlns="" id="{1329BA26-DB83-4B74-8E0A-56D572141DC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 r="-1830" b="64179"/>
          <a:stretch>
            <a:fillRect/>
          </a:stretch>
        </p:blipFill>
        <p:spPr>
          <a:xfrm>
            <a:off x="3894946" y="6388663"/>
            <a:ext cx="1329260" cy="221763"/>
          </a:xfrm>
          <a:prstGeom prst="rect">
            <a:avLst/>
          </a:prstGeom>
        </p:spPr>
      </p:pic>
      <p:sp>
        <p:nvSpPr>
          <p:cNvPr id="4" name="내용 개체 틀 3">
            <a:extLst>
              <a:ext uri="{FF2B5EF4-FFF2-40B4-BE49-F238E27FC236}">
                <a16:creationId xmlns:a16="http://schemas.microsoft.com/office/drawing/2014/main" xmlns="" id="{1AC0E356-6E58-4B32-837E-F1003624D8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" indent="0" algn="just" fontAlgn="base">
              <a:lnSpc>
                <a:spcPct val="100000"/>
              </a:lnSpc>
              <a:buNone/>
            </a:pPr>
            <a:r>
              <a:rPr lang="ko-KR" altLang="en-US" sz="2800" dirty="0" smtClean="0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제</a:t>
            </a:r>
            <a:r>
              <a:rPr lang="en-US" altLang="ko-KR" sz="2800" dirty="0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37</a:t>
            </a:r>
            <a:r>
              <a:rPr lang="ko-KR" altLang="en-US" sz="2800" dirty="0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조</a:t>
            </a:r>
            <a:r>
              <a:rPr lang="en-US" altLang="ko-KR" sz="2800" dirty="0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(</a:t>
            </a:r>
            <a:r>
              <a:rPr lang="ko-KR" altLang="en-US" sz="2800" dirty="0" err="1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경합범</a:t>
            </a:r>
            <a:r>
              <a:rPr lang="en-US" altLang="ko-KR" sz="2800" dirty="0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) </a:t>
            </a:r>
            <a:r>
              <a:rPr lang="ko-KR" altLang="en-US" sz="2800" dirty="0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판결이 확정되지 아니한 수개의 죄 또는 금고 이상의 형에 처한 판결이 확정된 죄와 그 </a:t>
            </a:r>
            <a:r>
              <a:rPr lang="ko-KR" altLang="en-US" sz="2800" dirty="0" err="1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판결확정전에</a:t>
            </a:r>
            <a:r>
              <a:rPr lang="ko-KR" altLang="en-US" sz="2800" dirty="0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 범한 죄를 </a:t>
            </a:r>
            <a:r>
              <a:rPr lang="ko-KR" altLang="en-US" sz="2800" dirty="0" err="1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경합범으로</a:t>
            </a:r>
            <a:r>
              <a:rPr lang="ko-KR" altLang="en-US" sz="2800" dirty="0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 한다</a:t>
            </a:r>
            <a:r>
              <a:rPr lang="en-US" altLang="ko-KR" sz="2800" dirty="0" smtClean="0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.</a:t>
            </a:r>
          </a:p>
          <a:p>
            <a:pPr marL="34290" indent="0" algn="just" fontAlgn="base">
              <a:lnSpc>
                <a:spcPct val="100000"/>
              </a:lnSpc>
              <a:buNone/>
            </a:pPr>
            <a:r>
              <a:rPr lang="ko-KR" altLang="en-US" sz="2800" dirty="0" smtClean="0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제</a:t>
            </a:r>
            <a:r>
              <a:rPr lang="en-US" altLang="ko-KR" sz="2800" dirty="0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40</a:t>
            </a:r>
            <a:r>
              <a:rPr lang="ko-KR" altLang="en-US" sz="2800" dirty="0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조</a:t>
            </a:r>
            <a:r>
              <a:rPr lang="en-US" altLang="ko-KR" sz="2800" dirty="0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(</a:t>
            </a:r>
            <a:r>
              <a:rPr lang="ko-KR" altLang="en-US" sz="2800" dirty="0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상상적 경합</a:t>
            </a:r>
            <a:r>
              <a:rPr lang="en-US" altLang="ko-KR" sz="2800" dirty="0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) 1</a:t>
            </a:r>
            <a:r>
              <a:rPr lang="ko-KR" altLang="en-US" sz="2800" dirty="0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개의 행위가 수개의 죄에 해당하는 경우에는 가장 중한 죄에 정한 형으로 처벌한다</a:t>
            </a:r>
            <a:r>
              <a:rPr lang="en-US" altLang="ko-KR" sz="2800" dirty="0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07164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b="1" dirty="0"/>
              <a:t>감사합니다</a:t>
            </a:r>
            <a:r>
              <a:rPr lang="en-US" altLang="ko-KR" b="1" dirty="0"/>
              <a:t>!</a:t>
            </a:r>
            <a:endParaRPr lang="ko-KR" altLang="en-US" b="1" dirty="0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kkim@opennet.or.kr</a:t>
            </a:r>
          </a:p>
          <a:p>
            <a:r>
              <a:rPr lang="en-US" altLang="ko-KR" dirty="0"/>
              <a:t>8kkim8@gmail.com</a:t>
            </a:r>
            <a:endParaRPr lang="ko-KR" altLang="en-US" dirty="0"/>
          </a:p>
        </p:txBody>
      </p:sp>
      <p:pic>
        <p:nvPicPr>
          <p:cNvPr id="4" name="내용 개체 틀 3" descr="opennet_LOGO_20130219.jpg"/>
          <p:cNvPicPr>
            <a:picLocks noChangeAspect="1"/>
          </p:cNvPicPr>
          <p:nvPr/>
        </p:nvPicPr>
        <p:blipFill>
          <a:blip r:embed="rId3" cstate="print"/>
          <a:srcRect r="-1830" b="64179"/>
          <a:stretch>
            <a:fillRect/>
          </a:stretch>
        </p:blipFill>
        <p:spPr>
          <a:xfrm>
            <a:off x="3894946" y="5552322"/>
            <a:ext cx="1329260" cy="221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442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xmlns="" id="{97603D24-DB96-4DB1-B37A-6A71DE6342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4242"/>
          <a:stretch/>
        </p:blipFill>
        <p:spPr>
          <a:xfrm>
            <a:off x="0" y="0"/>
            <a:ext cx="9144000" cy="7996298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xmlns="" id="{EC654B30-A1E0-482B-9EA2-A8DACD0D4E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5151" r="31940"/>
          <a:stretch/>
        </p:blipFill>
        <p:spPr>
          <a:xfrm>
            <a:off x="4256019" y="2050473"/>
            <a:ext cx="4541617" cy="4693696"/>
          </a:xfrm>
          <a:prstGeom prst="rect">
            <a:avLst/>
          </a:prstGeom>
        </p:spPr>
      </p:pic>
      <p:sp>
        <p:nvSpPr>
          <p:cNvPr id="6" name="직사각형 5">
            <a:extLst>
              <a:ext uri="{FF2B5EF4-FFF2-40B4-BE49-F238E27FC236}">
                <a16:creationId xmlns:a16="http://schemas.microsoft.com/office/drawing/2014/main" xmlns="" id="{19ABB232-567F-4244-8E8B-31DE2949E5D7}"/>
              </a:ext>
            </a:extLst>
          </p:cNvPr>
          <p:cNvSpPr/>
          <p:nvPr/>
        </p:nvSpPr>
        <p:spPr>
          <a:xfrm>
            <a:off x="7190509" y="457201"/>
            <a:ext cx="1094509" cy="4572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75465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xmlns="" id="{BEF366DD-35E7-4440-92FC-A6201739E2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452" t="2031" r="18461" b="75017"/>
          <a:stretch/>
        </p:blipFill>
        <p:spPr>
          <a:xfrm>
            <a:off x="0" y="0"/>
            <a:ext cx="6123709" cy="6858000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xmlns="" id="{7572B6FF-32CA-40FD-B8CB-4BF4A2DB4BC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699" t="-1" r="35731" b="76164"/>
          <a:stretch/>
        </p:blipFill>
        <p:spPr>
          <a:xfrm>
            <a:off x="4010469" y="942110"/>
            <a:ext cx="5133531" cy="6428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54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xmlns="" id="{E4691260-B459-45BA-8E30-B12B3F6E33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422" t="8287" r="14422" b="57813"/>
          <a:stretch/>
        </p:blipFill>
        <p:spPr>
          <a:xfrm>
            <a:off x="0" y="0"/>
            <a:ext cx="6620611" cy="5611091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xmlns="" id="{D8BABD6A-EB99-4D2F-8727-FCCFE379105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594" t="5113" r="19643" b="71111"/>
          <a:stretch/>
        </p:blipFill>
        <p:spPr>
          <a:xfrm>
            <a:off x="3629434" y="517198"/>
            <a:ext cx="5514566" cy="4946073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xmlns="" id="{04D724F2-CCDC-438F-85C6-5BF8949FFDB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679" t="1330" r="26630" b="82015"/>
          <a:stretch/>
        </p:blipFill>
        <p:spPr>
          <a:xfrm>
            <a:off x="0" y="2628899"/>
            <a:ext cx="4433455" cy="4946073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2476E390-5E6D-4AB4-99C2-3B8C7DE062A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9477" t="3925" r="18586" b="82280"/>
          <a:stretch/>
        </p:blipFill>
        <p:spPr>
          <a:xfrm>
            <a:off x="3976026" y="3574472"/>
            <a:ext cx="4821382" cy="3311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325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C0296102-F09C-4EDE-88D4-373B37C925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sz="3600" b="1" dirty="0"/>
              <a:t>오픈넷의 </a:t>
            </a:r>
            <a:r>
              <a:rPr lang="ko-KR" altLang="en-US" sz="3600" b="1" dirty="0" err="1"/>
              <a:t>워마드</a:t>
            </a:r>
            <a:r>
              <a:rPr lang="ko-KR" altLang="en-US" sz="3600" b="1" dirty="0"/>
              <a:t> 지키기 활동 </a:t>
            </a:r>
            <a:r>
              <a:rPr lang="en-US" altLang="ko-KR" sz="3600" b="1" dirty="0"/>
              <a:t>I</a:t>
            </a:r>
            <a:endParaRPr lang="ko-KR" altLang="en-US" sz="3600" b="1" dirty="0"/>
          </a:p>
        </p:txBody>
      </p:sp>
      <p:pic>
        <p:nvPicPr>
          <p:cNvPr id="7" name="내용 개체 틀 6">
            <a:extLst>
              <a:ext uri="{FF2B5EF4-FFF2-40B4-BE49-F238E27FC236}">
                <a16:creationId xmlns:a16="http://schemas.microsoft.com/office/drawing/2014/main" xmlns="" id="{5DEDACEF-1946-4CF0-987B-0EB578454C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6707" t="10461" r="37558" b="67899"/>
          <a:stretch/>
        </p:blipFill>
        <p:spPr>
          <a:xfrm>
            <a:off x="880110" y="1744196"/>
            <a:ext cx="7383780" cy="4534419"/>
          </a:xfrm>
        </p:spPr>
      </p:pic>
      <p:pic>
        <p:nvPicPr>
          <p:cNvPr id="5" name="내용 개체 틀 3" descr="opennet_LOGO_20130219.jpg">
            <a:extLst>
              <a:ext uri="{FF2B5EF4-FFF2-40B4-BE49-F238E27FC236}">
                <a16:creationId xmlns:a16="http://schemas.microsoft.com/office/drawing/2014/main" xmlns="" id="{1329BA26-DB83-4B74-8E0A-56D572141DC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r="-1830" b="64179"/>
          <a:stretch>
            <a:fillRect/>
          </a:stretch>
        </p:blipFill>
        <p:spPr>
          <a:xfrm>
            <a:off x="3894946" y="6388663"/>
            <a:ext cx="1329260" cy="221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940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C0296102-F09C-4EDE-88D4-373B37C925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sz="3600" b="1" dirty="0"/>
              <a:t>오픈넷의 </a:t>
            </a:r>
            <a:r>
              <a:rPr lang="ko-KR" altLang="en-US" sz="3600" b="1" dirty="0" err="1"/>
              <a:t>워마드</a:t>
            </a:r>
            <a:r>
              <a:rPr lang="ko-KR" altLang="en-US" sz="3600" b="1" dirty="0"/>
              <a:t> 지키기 활동 </a:t>
            </a:r>
            <a:r>
              <a:rPr lang="en-US" altLang="ko-KR" sz="3600" b="1" dirty="0"/>
              <a:t>I</a:t>
            </a:r>
            <a:endParaRPr lang="ko-KR" altLang="en-US" sz="3600" b="1" dirty="0"/>
          </a:p>
        </p:txBody>
      </p:sp>
      <p:pic>
        <p:nvPicPr>
          <p:cNvPr id="5" name="내용 개체 틀 3" descr="opennet_LOGO_20130219.jpg">
            <a:extLst>
              <a:ext uri="{FF2B5EF4-FFF2-40B4-BE49-F238E27FC236}">
                <a16:creationId xmlns:a16="http://schemas.microsoft.com/office/drawing/2014/main" xmlns="" id="{1329BA26-DB83-4B74-8E0A-56D572141DC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 r="-1830" b="64179"/>
          <a:stretch>
            <a:fillRect/>
          </a:stretch>
        </p:blipFill>
        <p:spPr>
          <a:xfrm>
            <a:off x="3894946" y="6388663"/>
            <a:ext cx="1329260" cy="221763"/>
          </a:xfrm>
          <a:prstGeom prst="rect">
            <a:avLst/>
          </a:prstGeom>
        </p:spPr>
      </p:pic>
      <p:sp>
        <p:nvSpPr>
          <p:cNvPr id="4" name="내용 개체 틀 3">
            <a:extLst>
              <a:ext uri="{FF2B5EF4-FFF2-40B4-BE49-F238E27FC236}">
                <a16:creationId xmlns:a16="http://schemas.microsoft.com/office/drawing/2014/main" xmlns="" id="{1AC0E356-6E58-4B32-837E-F1003624D8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algn="just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2400" b="0" i="0" u="none" strike="noStrike" dirty="0" err="1">
                <a:solidFill>
                  <a:srgbClr val="333333"/>
                </a:solidFill>
                <a:effectLst/>
                <a:latin typeface="Malgun Gothic" panose="020B0503020000020004" pitchFamily="50" charset="-127"/>
                <a:ea typeface="Malgun Gothic" panose="020B0503020000020004" pitchFamily="50" charset="-127"/>
              </a:rPr>
              <a:t>불법물</a:t>
            </a:r>
            <a:r>
              <a:rPr lang="ko-KR" altLang="en-US" sz="2400" b="0" i="0" u="none" strike="noStrike" dirty="0">
                <a:solidFill>
                  <a:srgbClr val="333333"/>
                </a:solidFill>
                <a:effectLst/>
                <a:latin typeface="Malgun Gothic" panose="020B0503020000020004" pitchFamily="50" charset="-127"/>
                <a:ea typeface="Malgun Gothic" panose="020B0503020000020004" pitchFamily="50" charset="-127"/>
              </a:rPr>
              <a:t> </a:t>
            </a:r>
            <a:r>
              <a:rPr lang="ko-KR" altLang="en-US" sz="2400" b="0" i="0" u="none" strike="noStrike" dirty="0" err="1">
                <a:solidFill>
                  <a:srgbClr val="333333"/>
                </a:solidFill>
                <a:effectLst/>
                <a:latin typeface="Malgun Gothic" panose="020B0503020000020004" pitchFamily="50" charset="-127"/>
                <a:ea typeface="Malgun Gothic" panose="020B0503020000020004" pitchFamily="50" charset="-127"/>
              </a:rPr>
              <a:t>업로더가</a:t>
            </a:r>
            <a:r>
              <a:rPr lang="ko-KR" altLang="en-US" sz="2400" b="0" i="0" u="none" strike="noStrike" dirty="0">
                <a:solidFill>
                  <a:srgbClr val="333333"/>
                </a:solidFill>
                <a:effectLst/>
                <a:latin typeface="Malgun Gothic" panose="020B0503020000020004" pitchFamily="50" charset="-127"/>
                <a:ea typeface="Malgun Gothic" panose="020B0503020000020004" pitchFamily="50" charset="-127"/>
              </a:rPr>
              <a:t> 아닌 사이트 운영자에 대한 수사는 부당</a:t>
            </a:r>
            <a:endParaRPr lang="en-US" altLang="ko-KR" sz="2400" b="0" i="0" u="none" strike="noStrike" dirty="0">
              <a:solidFill>
                <a:srgbClr val="333333"/>
              </a:solidFill>
              <a:effectLst/>
              <a:latin typeface="Malgun Gothic" panose="020B0503020000020004" pitchFamily="50" charset="-127"/>
              <a:ea typeface="Malgun Gothic" panose="020B0503020000020004" pitchFamily="50" charset="-127"/>
            </a:endParaRPr>
          </a:p>
          <a:p>
            <a:pPr algn="just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2400" b="0" i="0" u="none" strike="noStrike" dirty="0">
                <a:solidFill>
                  <a:srgbClr val="333333"/>
                </a:solidFill>
                <a:effectLst/>
                <a:latin typeface="Malgun Gothic" panose="020B0503020000020004" pitchFamily="50" charset="-127"/>
                <a:ea typeface="Malgun Gothic" panose="020B0503020000020004" pitchFamily="50" charset="-127"/>
              </a:rPr>
              <a:t>체포는 “피의자가 죄를 범하였다고 의심할 만한 상당한 이유</a:t>
            </a:r>
            <a:r>
              <a:rPr lang="en-US" altLang="ko-KR" sz="2400" b="0" i="0" u="none" strike="noStrike" dirty="0">
                <a:solidFill>
                  <a:srgbClr val="333333"/>
                </a:solidFill>
                <a:effectLst/>
                <a:latin typeface="Malgun Gothic" panose="020B0503020000020004" pitchFamily="50" charset="-127"/>
                <a:ea typeface="Malgun Gothic" panose="020B0503020000020004" pitchFamily="50" charset="-127"/>
              </a:rPr>
              <a:t>(</a:t>
            </a:r>
            <a:r>
              <a:rPr lang="ko-KR" altLang="en-US" sz="2400" b="0" i="0" u="none" strike="noStrike" dirty="0">
                <a:solidFill>
                  <a:srgbClr val="333333"/>
                </a:solidFill>
                <a:effectLst/>
                <a:latin typeface="Malgun Gothic" panose="020B0503020000020004" pitchFamily="50" charset="-127"/>
                <a:ea typeface="Malgun Gothic" panose="020B0503020000020004" pitchFamily="50" charset="-127"/>
              </a:rPr>
              <a:t>형사소송법 제</a:t>
            </a:r>
            <a:r>
              <a:rPr lang="en-US" altLang="ko-KR" sz="2400" b="0" i="0" u="none" strike="noStrike" dirty="0">
                <a:solidFill>
                  <a:srgbClr val="333333"/>
                </a:solidFill>
                <a:effectLst/>
                <a:latin typeface="Malgun Gothic" panose="020B0503020000020004" pitchFamily="50" charset="-127"/>
                <a:ea typeface="Malgun Gothic" panose="020B0503020000020004" pitchFamily="50" charset="-127"/>
              </a:rPr>
              <a:t>200</a:t>
            </a:r>
            <a:r>
              <a:rPr lang="ko-KR" altLang="en-US" sz="2400" b="0" i="0" u="none" strike="noStrike" dirty="0">
                <a:solidFill>
                  <a:srgbClr val="333333"/>
                </a:solidFill>
                <a:effectLst/>
                <a:latin typeface="Malgun Gothic" panose="020B0503020000020004" pitchFamily="50" charset="-127"/>
                <a:ea typeface="Malgun Gothic" panose="020B0503020000020004" pitchFamily="50" charset="-127"/>
              </a:rPr>
              <a:t>조의</a:t>
            </a:r>
            <a:r>
              <a:rPr lang="en-US" altLang="ko-KR" sz="2400" b="0" i="0" u="none" strike="noStrike" dirty="0">
                <a:solidFill>
                  <a:srgbClr val="333333"/>
                </a:solidFill>
                <a:effectLst/>
                <a:latin typeface="Malgun Gothic" panose="020B0503020000020004" pitchFamily="50" charset="-127"/>
                <a:ea typeface="Malgun Gothic" panose="020B0503020000020004" pitchFamily="50" charset="-127"/>
              </a:rPr>
              <a:t>2 </a:t>
            </a:r>
            <a:r>
              <a:rPr lang="ko-KR" altLang="en-US" sz="2400" b="0" i="0" u="none" strike="noStrike" dirty="0">
                <a:solidFill>
                  <a:srgbClr val="333333"/>
                </a:solidFill>
                <a:effectLst/>
                <a:latin typeface="Malgun Gothic" panose="020B0503020000020004" pitchFamily="50" charset="-127"/>
                <a:ea typeface="Malgun Gothic" panose="020B0503020000020004" pitchFamily="50" charset="-127"/>
              </a:rPr>
              <a:t>제</a:t>
            </a:r>
            <a:r>
              <a:rPr lang="en-US" altLang="ko-KR" sz="2400" b="0" i="0" u="none" strike="noStrike" dirty="0">
                <a:solidFill>
                  <a:srgbClr val="333333"/>
                </a:solidFill>
                <a:effectLst/>
                <a:latin typeface="Malgun Gothic" panose="020B0503020000020004" pitchFamily="50" charset="-127"/>
                <a:ea typeface="Malgun Gothic" panose="020B0503020000020004" pitchFamily="50" charset="-127"/>
              </a:rPr>
              <a:t>1</a:t>
            </a:r>
            <a:r>
              <a:rPr lang="ko-KR" altLang="en-US" sz="2400" b="0" i="0" u="none" strike="noStrike" dirty="0">
                <a:solidFill>
                  <a:srgbClr val="333333"/>
                </a:solidFill>
                <a:effectLst/>
                <a:latin typeface="Malgun Gothic" panose="020B0503020000020004" pitchFamily="50" charset="-127"/>
                <a:ea typeface="Malgun Gothic" panose="020B0503020000020004" pitchFamily="50" charset="-127"/>
              </a:rPr>
              <a:t>항</a:t>
            </a:r>
            <a:r>
              <a:rPr lang="en-US" altLang="ko-KR" sz="2400" b="0" i="0" u="none" strike="noStrike" dirty="0">
                <a:solidFill>
                  <a:srgbClr val="333333"/>
                </a:solidFill>
                <a:effectLst/>
                <a:latin typeface="Malgun Gothic" panose="020B0503020000020004" pitchFamily="50" charset="-127"/>
                <a:ea typeface="Malgun Gothic" panose="020B0503020000020004" pitchFamily="50" charset="-127"/>
              </a:rPr>
              <a:t>)”</a:t>
            </a:r>
            <a:r>
              <a:rPr lang="ko-KR" altLang="en-US" sz="2400" b="0" i="0" u="none" strike="noStrike" dirty="0">
                <a:solidFill>
                  <a:srgbClr val="333333"/>
                </a:solidFill>
                <a:effectLst/>
                <a:latin typeface="Malgun Gothic" panose="020B0503020000020004" pitchFamily="50" charset="-127"/>
                <a:ea typeface="Malgun Gothic" panose="020B0503020000020004" pitchFamily="50" charset="-127"/>
              </a:rPr>
              <a:t>가 있어야 함</a:t>
            </a:r>
            <a:endParaRPr lang="en-US" altLang="ko-KR" sz="2400" b="0" i="0" u="none" strike="noStrike" dirty="0">
              <a:solidFill>
                <a:srgbClr val="333333"/>
              </a:solidFill>
              <a:effectLst/>
              <a:latin typeface="Malgun Gothic" panose="020B0503020000020004" pitchFamily="50" charset="-127"/>
              <a:ea typeface="Malgun Gothic" panose="020B0503020000020004" pitchFamily="50" charset="-127"/>
            </a:endParaRPr>
          </a:p>
          <a:p>
            <a:pPr lvl="1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2000" b="0" i="0" u="none" strike="noStrike" dirty="0">
                <a:solidFill>
                  <a:srgbClr val="333333"/>
                </a:solidFill>
                <a:effectLst/>
                <a:latin typeface="Malgun Gothic" panose="020B0503020000020004" pitchFamily="50" charset="-127"/>
                <a:ea typeface="Malgun Gothic" panose="020B0503020000020004" pitchFamily="50" charset="-127"/>
              </a:rPr>
              <a:t>웹사이트 운영자를 </a:t>
            </a:r>
            <a:r>
              <a:rPr lang="ko-KR" altLang="en-US" sz="2000" b="0" i="0" u="none" strike="noStrike" dirty="0" err="1">
                <a:solidFill>
                  <a:srgbClr val="333333"/>
                </a:solidFill>
                <a:effectLst/>
                <a:latin typeface="Malgun Gothic" panose="020B0503020000020004" pitchFamily="50" charset="-127"/>
                <a:ea typeface="Malgun Gothic" panose="020B0503020000020004" pitchFamily="50" charset="-127"/>
              </a:rPr>
              <a:t>불법물</a:t>
            </a:r>
            <a:r>
              <a:rPr lang="ko-KR" altLang="en-US" sz="2000" b="0" i="0" u="none" strike="noStrike" dirty="0">
                <a:solidFill>
                  <a:srgbClr val="333333"/>
                </a:solidFill>
                <a:effectLst/>
                <a:latin typeface="Malgun Gothic" panose="020B0503020000020004" pitchFamily="50" charset="-127"/>
                <a:ea typeface="Malgun Gothic" panose="020B0503020000020004" pitchFamily="50" charset="-127"/>
              </a:rPr>
              <a:t> 유통의 방조범으로 보기 위해서는 적어도 해당 게시물의 존재를 구체적으로 인식하였다는 증거 필요</a:t>
            </a:r>
            <a:endParaRPr lang="en-US" altLang="ko-KR" sz="2000" b="0" i="0" u="none" strike="noStrike" dirty="0">
              <a:solidFill>
                <a:srgbClr val="333333"/>
              </a:solidFill>
              <a:effectLst/>
              <a:latin typeface="Malgun Gothic" panose="020B0503020000020004" pitchFamily="50" charset="-127"/>
              <a:ea typeface="Malgun Gothic" panose="020B0503020000020004" pitchFamily="50" charset="-127"/>
            </a:endParaRPr>
          </a:p>
          <a:p>
            <a:pPr lvl="1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2000" b="0" i="0" u="none" strike="noStrike" dirty="0">
                <a:solidFill>
                  <a:srgbClr val="333333"/>
                </a:solidFill>
                <a:effectLst/>
                <a:latin typeface="Malgun Gothic" panose="020B0503020000020004" pitchFamily="50" charset="-127"/>
                <a:ea typeface="Malgun Gothic" panose="020B0503020000020004" pitchFamily="50" charset="-127"/>
              </a:rPr>
              <a:t>경찰청 측은 “</a:t>
            </a:r>
            <a:r>
              <a:rPr lang="en-US" altLang="ko-KR" sz="2000" b="0" i="0" u="none" strike="noStrike" dirty="0">
                <a:solidFill>
                  <a:srgbClr val="333333"/>
                </a:solidFill>
                <a:effectLst/>
                <a:latin typeface="Malgun Gothic" panose="020B0503020000020004" pitchFamily="50" charset="-127"/>
                <a:ea typeface="Malgun Gothic" panose="020B0503020000020004" pitchFamily="50" charset="-127"/>
              </a:rPr>
              <a:t>(</a:t>
            </a:r>
            <a:r>
              <a:rPr lang="ko-KR" altLang="en-US" sz="2000" b="0" i="0" u="none" strike="noStrike" dirty="0" err="1">
                <a:solidFill>
                  <a:srgbClr val="333333"/>
                </a:solidFill>
                <a:effectLst/>
                <a:latin typeface="Malgun Gothic" panose="020B0503020000020004" pitchFamily="50" charset="-127"/>
                <a:ea typeface="Malgun Gothic" panose="020B0503020000020004" pitchFamily="50" charset="-127"/>
              </a:rPr>
              <a:t>워마드에</a:t>
            </a:r>
            <a:r>
              <a:rPr lang="en-US" altLang="ko-KR" sz="2000" b="0" i="0" u="none" strike="noStrike" dirty="0">
                <a:solidFill>
                  <a:srgbClr val="333333"/>
                </a:solidFill>
                <a:effectLst/>
                <a:latin typeface="Malgun Gothic" panose="020B0503020000020004" pitchFamily="50" charset="-127"/>
                <a:ea typeface="Malgun Gothic" panose="020B0503020000020004" pitchFamily="50" charset="-127"/>
              </a:rPr>
              <a:t>) </a:t>
            </a:r>
            <a:r>
              <a:rPr lang="ko-KR" altLang="en-US" sz="2000" b="0" i="0" u="none" strike="noStrike" dirty="0">
                <a:solidFill>
                  <a:srgbClr val="333333"/>
                </a:solidFill>
                <a:effectLst/>
                <a:latin typeface="Malgun Gothic" panose="020B0503020000020004" pitchFamily="50" charset="-127"/>
                <a:ea typeface="Malgun Gothic" panose="020B0503020000020004" pitchFamily="50" charset="-127"/>
              </a:rPr>
              <a:t>아동 음란물</a:t>
            </a:r>
            <a:r>
              <a:rPr lang="en-US" altLang="ko-KR" sz="2000" b="0" i="0" u="none" strike="noStrike" dirty="0">
                <a:solidFill>
                  <a:srgbClr val="333333"/>
                </a:solidFill>
                <a:effectLst/>
                <a:latin typeface="Malgun Gothic" panose="020B0503020000020004" pitchFamily="50" charset="-127"/>
                <a:ea typeface="Malgun Gothic" panose="020B0503020000020004" pitchFamily="50" charset="-127"/>
              </a:rPr>
              <a:t>(</a:t>
            </a:r>
            <a:r>
              <a:rPr lang="ko-KR" altLang="en-US" sz="2000" b="0" i="0" u="none" strike="noStrike" dirty="0">
                <a:solidFill>
                  <a:srgbClr val="333333"/>
                </a:solidFill>
                <a:effectLst/>
                <a:latin typeface="Malgun Gothic" panose="020B0503020000020004" pitchFamily="50" charset="-127"/>
                <a:ea typeface="Malgun Gothic" panose="020B0503020000020004" pitchFamily="50" charset="-127"/>
              </a:rPr>
              <a:t>나체사진</a:t>
            </a:r>
            <a:r>
              <a:rPr lang="en-US" altLang="ko-KR" sz="2000" b="0" i="0" u="none" strike="noStrike" dirty="0">
                <a:solidFill>
                  <a:srgbClr val="333333"/>
                </a:solidFill>
                <a:effectLst/>
                <a:latin typeface="Malgun Gothic" panose="020B0503020000020004" pitchFamily="50" charset="-127"/>
                <a:ea typeface="Malgun Gothic" panose="020B0503020000020004" pitchFamily="50" charset="-127"/>
              </a:rPr>
              <a:t>)</a:t>
            </a:r>
            <a:r>
              <a:rPr lang="ko-KR" altLang="en-US" sz="2000" b="0" i="0" u="none" strike="noStrike" dirty="0">
                <a:solidFill>
                  <a:srgbClr val="333333"/>
                </a:solidFill>
                <a:effectLst/>
                <a:latin typeface="Malgun Gothic" panose="020B0503020000020004" pitchFamily="50" charset="-127"/>
                <a:ea typeface="Malgun Gothic" panose="020B0503020000020004" pitchFamily="50" charset="-127"/>
              </a:rPr>
              <a:t>이 올라와 게시자를 </a:t>
            </a:r>
            <a:r>
              <a:rPr lang="ko-KR" altLang="en-US" sz="2000" b="0" i="0" u="none" strike="noStrike" dirty="0" err="1">
                <a:solidFill>
                  <a:srgbClr val="333333"/>
                </a:solidFill>
                <a:effectLst/>
                <a:latin typeface="Malgun Gothic" panose="020B0503020000020004" pitchFamily="50" charset="-127"/>
                <a:ea typeface="Malgun Gothic" panose="020B0503020000020004" pitchFamily="50" charset="-127"/>
              </a:rPr>
              <a:t>수사하려는데</a:t>
            </a:r>
            <a:r>
              <a:rPr lang="ko-KR" altLang="en-US" sz="2000" b="0" i="0" u="none" strike="noStrike" dirty="0">
                <a:solidFill>
                  <a:srgbClr val="333333"/>
                </a:solidFill>
                <a:effectLst/>
                <a:latin typeface="Malgun Gothic" panose="020B0503020000020004" pitchFamily="50" charset="-127"/>
                <a:ea typeface="Malgun Gothic" panose="020B0503020000020004" pitchFamily="50" charset="-127"/>
              </a:rPr>
              <a:t> </a:t>
            </a:r>
            <a:r>
              <a:rPr lang="en-US" altLang="ko-KR" sz="2000" b="0" i="0" u="none" strike="noStrike" dirty="0">
                <a:solidFill>
                  <a:srgbClr val="333333"/>
                </a:solidFill>
                <a:effectLst/>
                <a:latin typeface="Malgun Gothic" panose="020B0503020000020004" pitchFamily="50" charset="-127"/>
                <a:ea typeface="Malgun Gothic" panose="020B0503020000020004" pitchFamily="50" charset="-127"/>
              </a:rPr>
              <a:t>(</a:t>
            </a:r>
            <a:r>
              <a:rPr lang="ko-KR" altLang="en-US" sz="2000" b="0" i="0" u="none" strike="noStrike" dirty="0">
                <a:solidFill>
                  <a:srgbClr val="333333"/>
                </a:solidFill>
                <a:effectLst/>
                <a:latin typeface="Malgun Gothic" panose="020B0503020000020004" pitchFamily="50" charset="-127"/>
                <a:ea typeface="Malgun Gothic" panose="020B0503020000020004" pitchFamily="50" charset="-127"/>
              </a:rPr>
              <a:t>운영자에게</a:t>
            </a:r>
            <a:r>
              <a:rPr lang="en-US" altLang="ko-KR" sz="2000" b="0" i="0" u="none" strike="noStrike" dirty="0">
                <a:solidFill>
                  <a:srgbClr val="333333"/>
                </a:solidFill>
                <a:effectLst/>
                <a:latin typeface="Malgun Gothic" panose="020B0503020000020004" pitchFamily="50" charset="-127"/>
                <a:ea typeface="Malgun Gothic" panose="020B0503020000020004" pitchFamily="50" charset="-127"/>
              </a:rPr>
              <a:t>) </a:t>
            </a:r>
            <a:r>
              <a:rPr lang="ko-KR" altLang="en-US" sz="2000" b="0" i="0" u="none" strike="noStrike" dirty="0">
                <a:solidFill>
                  <a:srgbClr val="333333"/>
                </a:solidFill>
                <a:effectLst/>
                <a:latin typeface="Malgun Gothic" panose="020B0503020000020004" pitchFamily="50" charset="-127"/>
                <a:ea typeface="Malgun Gothic" panose="020B0503020000020004" pitchFamily="50" charset="-127"/>
              </a:rPr>
              <a:t>이메일로 연락하자 반응이 없었고 삭제 조치도 안 돼 방조죄가 성립한다고 </a:t>
            </a:r>
            <a:r>
              <a:rPr lang="ko-KR" altLang="en-US" sz="2000" b="0" i="0" u="none" strike="noStrike" dirty="0" err="1">
                <a:solidFill>
                  <a:srgbClr val="333333"/>
                </a:solidFill>
                <a:effectLst/>
                <a:latin typeface="Malgun Gothic" panose="020B0503020000020004" pitchFamily="50" charset="-127"/>
                <a:ea typeface="Malgun Gothic" panose="020B0503020000020004" pitchFamily="50" charset="-127"/>
              </a:rPr>
              <a:t>봤다”고</a:t>
            </a:r>
            <a:r>
              <a:rPr lang="ko-KR" altLang="en-US" sz="2000" b="0" i="0" u="none" strike="noStrike" dirty="0">
                <a:solidFill>
                  <a:srgbClr val="333333"/>
                </a:solidFill>
                <a:effectLst/>
                <a:latin typeface="Malgun Gothic" panose="020B0503020000020004" pitchFamily="50" charset="-127"/>
                <a:ea typeface="Malgun Gothic" panose="020B0503020000020004" pitchFamily="50" charset="-127"/>
              </a:rPr>
              <a:t> 설명</a:t>
            </a:r>
            <a:endParaRPr lang="en-US" altLang="ko-KR" sz="2000" b="0" i="0" u="none" strike="noStrike" dirty="0">
              <a:solidFill>
                <a:srgbClr val="333333"/>
              </a:solidFill>
              <a:effectLst/>
              <a:latin typeface="Malgun Gothic" panose="020B0503020000020004" pitchFamily="50" charset="-127"/>
              <a:ea typeface="Malgun Gothic" panose="020B0503020000020004" pitchFamily="50" charset="-127"/>
            </a:endParaRPr>
          </a:p>
          <a:p>
            <a:pPr lvl="1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2000" b="0" i="0" u="none" strike="noStrike" dirty="0" err="1">
                <a:solidFill>
                  <a:srgbClr val="333333"/>
                </a:solidFill>
                <a:effectLst/>
                <a:latin typeface="Malgun Gothic" panose="020B0503020000020004" pitchFamily="50" charset="-127"/>
                <a:ea typeface="Malgun Gothic" panose="020B0503020000020004" pitchFamily="50" charset="-127"/>
              </a:rPr>
              <a:t>이것만으로는</a:t>
            </a:r>
            <a:r>
              <a:rPr lang="ko-KR" altLang="en-US" sz="2000" b="0" i="0" u="none" strike="noStrike" dirty="0">
                <a:solidFill>
                  <a:srgbClr val="333333"/>
                </a:solidFill>
                <a:effectLst/>
                <a:latin typeface="Malgun Gothic" panose="020B0503020000020004" pitchFamily="50" charset="-127"/>
                <a:ea typeface="Malgun Gothic" panose="020B0503020000020004" pitchFamily="50" charset="-127"/>
              </a:rPr>
              <a:t> </a:t>
            </a:r>
            <a:r>
              <a:rPr lang="ko-KR" altLang="en-US" sz="2000" b="0" i="0" u="none" strike="noStrike" dirty="0" err="1">
                <a:solidFill>
                  <a:srgbClr val="333333"/>
                </a:solidFill>
                <a:effectLst/>
                <a:latin typeface="Malgun Gothic" panose="020B0503020000020004" pitchFamily="50" charset="-127"/>
                <a:ea typeface="Malgun Gothic" panose="020B0503020000020004" pitchFamily="50" charset="-127"/>
              </a:rPr>
              <a:t>워마드</a:t>
            </a:r>
            <a:r>
              <a:rPr lang="ko-KR" altLang="en-US" sz="2000" b="0" i="0" u="none" strike="noStrike" dirty="0">
                <a:solidFill>
                  <a:srgbClr val="333333"/>
                </a:solidFill>
                <a:effectLst/>
                <a:latin typeface="Malgun Gothic" panose="020B0503020000020004" pitchFamily="50" charset="-127"/>
                <a:ea typeface="Malgun Gothic" panose="020B0503020000020004" pitchFamily="50" charset="-127"/>
              </a:rPr>
              <a:t> 운영자가 해당 게시물의 존재를 구체적으로 인식하였다고 볼 충분한 근거가 될 수 없음</a:t>
            </a:r>
            <a:endParaRPr lang="ko-KR" altLang="en-US" sz="2400" b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678087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C0296102-F09C-4EDE-88D4-373B37C925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sz="3600" b="1" dirty="0"/>
              <a:t>오픈넷의 </a:t>
            </a:r>
            <a:r>
              <a:rPr lang="ko-KR" altLang="en-US" sz="3600" b="1" dirty="0" err="1"/>
              <a:t>워마드</a:t>
            </a:r>
            <a:r>
              <a:rPr lang="ko-KR" altLang="en-US" sz="3600" b="1" dirty="0"/>
              <a:t> 지키기 활동 </a:t>
            </a:r>
            <a:r>
              <a:rPr lang="en-US" altLang="ko-KR" sz="3600" b="1" dirty="0"/>
              <a:t>I</a:t>
            </a:r>
            <a:endParaRPr lang="ko-KR" altLang="en-US" sz="3600" b="1" dirty="0"/>
          </a:p>
        </p:txBody>
      </p:sp>
      <p:pic>
        <p:nvPicPr>
          <p:cNvPr id="5" name="내용 개체 틀 3" descr="opennet_LOGO_20130219.jpg">
            <a:extLst>
              <a:ext uri="{FF2B5EF4-FFF2-40B4-BE49-F238E27FC236}">
                <a16:creationId xmlns:a16="http://schemas.microsoft.com/office/drawing/2014/main" xmlns="" id="{1329BA26-DB83-4B74-8E0A-56D572141DC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 r="-1830" b="64179"/>
          <a:stretch>
            <a:fillRect/>
          </a:stretch>
        </p:blipFill>
        <p:spPr>
          <a:xfrm>
            <a:off x="3894946" y="6388663"/>
            <a:ext cx="1329260" cy="221763"/>
          </a:xfrm>
          <a:prstGeom prst="rect">
            <a:avLst/>
          </a:prstGeom>
        </p:spPr>
      </p:pic>
      <p:sp>
        <p:nvSpPr>
          <p:cNvPr id="4" name="내용 개체 틀 3">
            <a:extLst>
              <a:ext uri="{FF2B5EF4-FFF2-40B4-BE49-F238E27FC236}">
                <a16:creationId xmlns:a16="http://schemas.microsoft.com/office/drawing/2014/main" xmlns="" id="{1AC0E356-6E58-4B32-837E-F1003624D8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b="0" i="0" u="none" strike="noStrike" dirty="0">
                <a:solidFill>
                  <a:srgbClr val="333333"/>
                </a:solidFill>
                <a:effectLst/>
                <a:latin typeface="Malgun Gothic" panose="020B0503020000020004" pitchFamily="50" charset="-127"/>
                <a:ea typeface="Malgun Gothic" panose="020B0503020000020004" pitchFamily="50" charset="-127"/>
              </a:rPr>
              <a:t>운영자가 웹사이트 내 모든 게시글 내용을 실시간으로 검토하고 불법성을 판단하여 삭제하는 것은 현실적으로 불가능</a:t>
            </a:r>
            <a:endParaRPr lang="en-US" altLang="ko-KR" b="0" i="0" u="none" strike="noStrike" dirty="0">
              <a:solidFill>
                <a:srgbClr val="333333"/>
              </a:solidFill>
              <a:effectLst/>
              <a:latin typeface="Malgun Gothic" panose="020B0503020000020004" pitchFamily="50" charset="-127"/>
              <a:ea typeface="Malgun Gothic" panose="020B0503020000020004" pitchFamily="50" charset="-127"/>
            </a:endParaRPr>
          </a:p>
          <a:p>
            <a:pPr algn="just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b="0" i="0" u="none" strike="noStrike" dirty="0">
                <a:solidFill>
                  <a:srgbClr val="333333"/>
                </a:solidFill>
                <a:effectLst/>
                <a:latin typeface="Malgun Gothic" panose="020B0503020000020004" pitchFamily="50" charset="-127"/>
                <a:ea typeface="Malgun Gothic" panose="020B0503020000020004" pitchFamily="50" charset="-127"/>
              </a:rPr>
              <a:t>웹사이트 운영자에게 불법물이 유통되는 장을 마련했다는 이유로 </a:t>
            </a:r>
            <a:r>
              <a:rPr lang="ko-KR" altLang="en-US" b="0" i="0" u="none" strike="noStrike" dirty="0" err="1">
                <a:solidFill>
                  <a:srgbClr val="333333"/>
                </a:solidFill>
                <a:effectLst/>
                <a:latin typeface="Malgun Gothic" panose="020B0503020000020004" pitchFamily="50" charset="-127"/>
                <a:ea typeface="Malgun Gothic" panose="020B0503020000020004" pitchFamily="50" charset="-127"/>
              </a:rPr>
              <a:t>불법물</a:t>
            </a:r>
            <a:r>
              <a:rPr lang="ko-KR" altLang="en-US" b="0" i="0" u="none" strike="noStrike" dirty="0">
                <a:solidFill>
                  <a:srgbClr val="333333"/>
                </a:solidFill>
                <a:effectLst/>
                <a:latin typeface="Malgun Gothic" panose="020B0503020000020004" pitchFamily="50" charset="-127"/>
                <a:ea typeface="Malgun Gothic" panose="020B0503020000020004" pitchFamily="50" charset="-127"/>
              </a:rPr>
              <a:t> 유통의 ‘방조’ 책임을 지운다면 그 어떤 커뮤니티 운영자도</a:t>
            </a:r>
            <a:r>
              <a:rPr lang="en-US" altLang="ko-KR" b="0" i="0" u="none" strike="noStrike" dirty="0">
                <a:solidFill>
                  <a:srgbClr val="333333"/>
                </a:solidFill>
                <a:effectLst/>
                <a:latin typeface="Malgun Gothic" panose="020B0503020000020004" pitchFamily="50" charset="-127"/>
                <a:ea typeface="Malgun Gothic" panose="020B0503020000020004" pitchFamily="50" charset="-127"/>
              </a:rPr>
              <a:t>, </a:t>
            </a:r>
            <a:r>
              <a:rPr lang="ko-KR" altLang="en-US" b="0" i="0" u="none" strike="noStrike" dirty="0">
                <a:solidFill>
                  <a:srgbClr val="333333"/>
                </a:solidFill>
                <a:effectLst/>
                <a:latin typeface="Malgun Gothic" panose="020B0503020000020004" pitchFamily="50" charset="-127"/>
                <a:ea typeface="Malgun Gothic" panose="020B0503020000020004" pitchFamily="50" charset="-127"/>
              </a:rPr>
              <a:t>인터넷 서비스 사업자도 형사 제재의 위험에서 자유롭지 못할 것</a:t>
            </a:r>
            <a:endParaRPr lang="en-US" altLang="ko-KR" b="0" i="0" u="none" strike="noStrike" dirty="0">
              <a:solidFill>
                <a:srgbClr val="333333"/>
              </a:solidFill>
              <a:effectLst/>
              <a:latin typeface="Malgun Gothic" panose="020B0503020000020004" pitchFamily="50" charset="-127"/>
              <a:ea typeface="Malgun Gothic" panose="020B0503020000020004" pitchFamily="50" charset="-127"/>
            </a:endParaRPr>
          </a:p>
          <a:p>
            <a:pPr lvl="1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b="0" i="0" u="none" strike="noStrike" dirty="0">
                <a:solidFill>
                  <a:srgbClr val="333333"/>
                </a:solidFill>
                <a:effectLst/>
                <a:latin typeface="Malgun Gothic" panose="020B0503020000020004" pitchFamily="50" charset="-127"/>
                <a:ea typeface="Malgun Gothic" panose="020B0503020000020004" pitchFamily="50" charset="-127"/>
              </a:rPr>
              <a:t>결국 운영자들은 형사책임을 피하기 위해 과도한 사적 검열을 행하여 합법적인 게시물들도 삭제하거나 게시판을 사전허가제로 운영하게 될 </a:t>
            </a:r>
            <a:r>
              <a:rPr lang="ko-KR" altLang="en-US" dirty="0">
                <a:solidFill>
                  <a:srgbClr val="333333"/>
                </a:solidFill>
                <a:latin typeface="Malgun Gothic" panose="020B0503020000020004" pitchFamily="50" charset="-127"/>
                <a:ea typeface="Malgun Gothic" panose="020B0503020000020004" pitchFamily="50" charset="-127"/>
              </a:rPr>
              <a:t>것이며 인터넷의 사회적 의의는 상실될 것임</a:t>
            </a:r>
          </a:p>
          <a:p>
            <a:pPr algn="just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b="0" i="0" u="none" strike="noStrike" dirty="0">
                <a:solidFill>
                  <a:srgbClr val="333333"/>
                </a:solidFill>
                <a:effectLst/>
                <a:latin typeface="Malgun Gothic" panose="020B0503020000020004" pitchFamily="50" charset="-127"/>
                <a:ea typeface="Malgun Gothic" panose="020B0503020000020004" pitchFamily="50" charset="-127"/>
              </a:rPr>
              <a:t>인터넷상 </a:t>
            </a:r>
            <a:r>
              <a:rPr lang="ko-KR" altLang="en-US" b="0" i="0" u="none" strike="noStrike" dirty="0" err="1">
                <a:solidFill>
                  <a:srgbClr val="333333"/>
                </a:solidFill>
                <a:effectLst/>
                <a:latin typeface="Malgun Gothic" panose="020B0503020000020004" pitchFamily="50" charset="-127"/>
                <a:ea typeface="Malgun Gothic" panose="020B0503020000020004" pitchFamily="50" charset="-127"/>
              </a:rPr>
              <a:t>몰카</a:t>
            </a:r>
            <a:r>
              <a:rPr lang="ko-KR" altLang="en-US" b="0" i="0" u="none" strike="noStrike" dirty="0">
                <a:solidFill>
                  <a:srgbClr val="333333"/>
                </a:solidFill>
                <a:effectLst/>
                <a:latin typeface="Malgun Gothic" panose="020B0503020000020004" pitchFamily="50" charset="-127"/>
                <a:ea typeface="Malgun Gothic" panose="020B0503020000020004" pitchFamily="50" charset="-127"/>
              </a:rPr>
              <a:t> 등의 불법정보 유통을 근절하기 위해서는 해당 불법정보를 직접 게시한 자를 엄정히 처벌하여 해결</a:t>
            </a:r>
            <a:endParaRPr lang="en-US" altLang="ko-KR" b="0" i="0" u="none" strike="noStrike" dirty="0">
              <a:solidFill>
                <a:srgbClr val="333333"/>
              </a:solidFill>
              <a:effectLst/>
              <a:latin typeface="Malgun Gothic" panose="020B0503020000020004" pitchFamily="50" charset="-127"/>
              <a:ea typeface="Malgun Gothic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08476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C0296102-F09C-4EDE-88D4-373B37C925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sz="3600" b="1" dirty="0"/>
              <a:t>오픈넷의 </a:t>
            </a:r>
            <a:r>
              <a:rPr lang="ko-KR" altLang="en-US" sz="3600" b="1" dirty="0" err="1"/>
              <a:t>워마드</a:t>
            </a:r>
            <a:r>
              <a:rPr lang="ko-KR" altLang="en-US" sz="3600" b="1" dirty="0"/>
              <a:t> 지키기 활동 </a:t>
            </a:r>
            <a:r>
              <a:rPr lang="en-US" altLang="ko-KR" sz="3600" b="1" dirty="0"/>
              <a:t>II</a:t>
            </a:r>
            <a:endParaRPr lang="ko-KR" altLang="en-US" sz="3600" b="1" dirty="0"/>
          </a:p>
        </p:txBody>
      </p:sp>
      <p:pic>
        <p:nvPicPr>
          <p:cNvPr id="5" name="내용 개체 틀 3" descr="opennet_LOGO_20130219.jpg">
            <a:extLst>
              <a:ext uri="{FF2B5EF4-FFF2-40B4-BE49-F238E27FC236}">
                <a16:creationId xmlns:a16="http://schemas.microsoft.com/office/drawing/2014/main" xmlns="" id="{1329BA26-DB83-4B74-8E0A-56D572141DC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 r="-1830" b="64179"/>
          <a:stretch>
            <a:fillRect/>
          </a:stretch>
        </p:blipFill>
        <p:spPr>
          <a:xfrm>
            <a:off x="3894946" y="6388663"/>
            <a:ext cx="1329260" cy="221763"/>
          </a:xfrm>
          <a:prstGeom prst="rect">
            <a:avLst/>
          </a:prstGeom>
        </p:spPr>
      </p:pic>
      <p:pic>
        <p:nvPicPr>
          <p:cNvPr id="8" name="내용 개체 틀 7">
            <a:extLst>
              <a:ext uri="{FF2B5EF4-FFF2-40B4-BE49-F238E27FC236}">
                <a16:creationId xmlns:a16="http://schemas.microsoft.com/office/drawing/2014/main" xmlns="" id="{64F2CC31-A3F0-41FE-BEEC-01CD894F2B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6635" t="6970" r="38291" b="79064"/>
          <a:stretch/>
        </p:blipFill>
        <p:spPr>
          <a:xfrm>
            <a:off x="967156" y="1679335"/>
            <a:ext cx="7235190" cy="4598369"/>
          </a:xfrm>
        </p:spPr>
      </p:pic>
    </p:spTree>
    <p:extLst>
      <p:ext uri="{BB962C8B-B14F-4D97-AF65-F5344CB8AC3E}">
        <p14:creationId xmlns:p14="http://schemas.microsoft.com/office/powerpoint/2010/main" val="913628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기본">
  <a:themeElements>
    <a:clrScheme name="기본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기본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기본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D9D01AC2-EE7D-4E49-99EE-8E62E4E7E8A7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TM03457444[[fn=기본]]</Template>
  <TotalTime>17</TotalTime>
  <Words>711</Words>
  <Application>Microsoft Office PowerPoint</Application>
  <PresentationFormat>화면 슬라이드 쇼(4:3)</PresentationFormat>
  <Paragraphs>63</Paragraphs>
  <Slides>22</Slides>
  <Notes>6</Notes>
  <HiddenSlides>0</HiddenSlides>
  <MMClips>0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22</vt:i4>
      </vt:variant>
    </vt:vector>
  </HeadingPairs>
  <TitlesOfParts>
    <vt:vector size="28" baseType="lpstr">
      <vt:lpstr>Open Sans</vt:lpstr>
      <vt:lpstr>맑은 고딕</vt:lpstr>
      <vt:lpstr>맑은 고딕</vt:lpstr>
      <vt:lpstr>Arial</vt:lpstr>
      <vt:lpstr>Corbel</vt:lpstr>
      <vt:lpstr>기본</vt:lpstr>
      <vt:lpstr>워마드 사건의 경과 및 법적 쟁점</vt:lpstr>
      <vt:lpstr>PowerPoint 프레젠테이션</vt:lpstr>
      <vt:lpstr>PowerPoint 프레젠테이션</vt:lpstr>
      <vt:lpstr>PowerPoint 프레젠테이션</vt:lpstr>
      <vt:lpstr>PowerPoint 프레젠테이션</vt:lpstr>
      <vt:lpstr>오픈넷의 워마드 지키기 활동 I</vt:lpstr>
      <vt:lpstr>오픈넷의 워마드 지키기 활동 I</vt:lpstr>
      <vt:lpstr>오픈넷의 워마드 지키기 활동 I</vt:lpstr>
      <vt:lpstr>오픈넷의 워마드 지키기 활동 II</vt:lpstr>
      <vt:lpstr>오픈넷의 워마드 지키기 활동 II</vt:lpstr>
      <vt:lpstr>오픈넷의 워마드 지키기 활동 III</vt:lpstr>
      <vt:lpstr>오픈넷의 워마드 지키기 활동 III</vt:lpstr>
      <vt:lpstr>체포영장 범죄일람표</vt:lpstr>
      <vt:lpstr>법적 쟁점</vt:lpstr>
      <vt:lpstr>1. 아동·청소년의성보호에관한법률위반(음란물제작배포등)방조</vt:lpstr>
      <vt:lpstr>2. 성폭력범죄의처벌등에관한특례법위반(카메라등이용촬영)방조</vt:lpstr>
      <vt:lpstr>3. 정보통신망이용촉진및정보보호등에관한법률위반(명예훼손)방조</vt:lpstr>
      <vt:lpstr>4. 정보통신망이용촉진및정보보호등에관한법률위반(음란물유포)방조</vt:lpstr>
      <vt:lpstr>5. 아동·청소년의성보호에관한법률위반(음란물온라인서비스제공)</vt:lpstr>
      <vt:lpstr>방조범의 처벌</vt:lpstr>
      <vt:lpstr>경합범의 처벌</vt:lpstr>
      <vt:lpstr>감사합니다!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Impact litigation 4 privacy</dc:title>
  <dc:creator>KYK</dc:creator>
  <cp:lastModifiedBy>Kelly Kim</cp:lastModifiedBy>
  <cp:revision>133</cp:revision>
  <cp:lastPrinted>2019-10-03T23:52:10Z</cp:lastPrinted>
  <dcterms:created xsi:type="dcterms:W3CDTF">2017-07-07T07:20:02Z</dcterms:created>
  <dcterms:modified xsi:type="dcterms:W3CDTF">2020-10-30T00:26:24Z</dcterms:modified>
</cp:coreProperties>
</file>