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Lato" panose="020F0502020204030203" pitchFamily="34" charset="0"/>
      <p:regular r:id="rId14"/>
      <p:bold r:id="rId15"/>
      <p:italic r:id="rId16"/>
      <p:boldItalic r:id="rId17"/>
    </p:embeddedFont>
    <p:embeddedFont>
      <p:font typeface="Raleway" panose="020B0503030101060003"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26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5"/>
  </p:normalViewPr>
  <p:slideViewPr>
    <p:cSldViewPr snapToGrid="0">
      <p:cViewPr varScale="1">
        <p:scale>
          <a:sx n="119" d="100"/>
          <a:sy n="119" d="100"/>
        </p:scale>
        <p:origin x="904" y="184"/>
      </p:cViewPr>
      <p:guideLst>
        <p:guide orient="horz" pos="226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b3dcd880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b3dcd880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b2b642950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b2b642950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4d9d2cb03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4d9d2cb03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5b2049f576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5b2049f576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7406f3961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7406f396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4d66cc285_0_2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4d66cc285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b2b64295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b2b64295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b2b642950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b2b64295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5b2b642950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5b2b642950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b2b642950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5b2b642950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429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556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3600"/>
              <a:buNone/>
              <a:defRPr sz="3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1545475"/>
            <a:ext cx="7688700" cy="2261100"/>
          </a:xfrm>
          <a:prstGeom prst="rect">
            <a:avLst/>
          </a:prstGeom>
        </p:spPr>
        <p:txBody>
          <a:bodyPr spcFirstLastPara="1" wrap="square" lIns="91425" tIns="91425" rIns="91425" bIns="91425" anchor="t" anchorCtr="0">
            <a:noAutofit/>
          </a:bodyPr>
          <a:lstStyle>
            <a:lvl1pPr marL="457200" lvl="0" indent="-342900">
              <a:lnSpc>
                <a:spcPct val="113000"/>
              </a:lnSpc>
              <a:spcBef>
                <a:spcPts val="0"/>
              </a:spcBef>
              <a:spcAft>
                <a:spcPts val="0"/>
              </a:spcAft>
              <a:buSzPts val="1800"/>
              <a:buChar char="●"/>
              <a:defRPr sz="1800"/>
            </a:lvl1pPr>
            <a:lvl2pPr marL="914400" lvl="1" indent="-342900">
              <a:lnSpc>
                <a:spcPct val="113000"/>
              </a:lnSpc>
              <a:spcBef>
                <a:spcPts val="1000"/>
              </a:spcBef>
              <a:spcAft>
                <a:spcPts val="0"/>
              </a:spcAft>
              <a:buSzPts val="1800"/>
              <a:buChar char="○"/>
              <a:defRPr sz="1800"/>
            </a:lvl2pPr>
            <a:lvl3pPr marL="1371600" lvl="2" indent="-330200">
              <a:lnSpc>
                <a:spcPct val="113000"/>
              </a:lnSpc>
              <a:spcBef>
                <a:spcPts val="1000"/>
              </a:spcBef>
              <a:spcAft>
                <a:spcPts val="0"/>
              </a:spcAft>
              <a:buSzPts val="1600"/>
              <a:buChar char="■"/>
              <a:defRPr sz="1600"/>
            </a:lvl3pPr>
            <a:lvl4pPr marL="1828800" lvl="3" indent="-330200">
              <a:lnSpc>
                <a:spcPct val="113000"/>
              </a:lnSpc>
              <a:spcBef>
                <a:spcPts val="1000"/>
              </a:spcBef>
              <a:spcAft>
                <a:spcPts val="0"/>
              </a:spcAft>
              <a:buSzPts val="1600"/>
              <a:buChar char="●"/>
              <a:defRPr sz="1600"/>
            </a:lvl4pPr>
            <a:lvl5pPr marL="2286000" lvl="4" indent="-330200">
              <a:lnSpc>
                <a:spcPct val="113000"/>
              </a:lnSpc>
              <a:spcBef>
                <a:spcPts val="1000"/>
              </a:spcBef>
              <a:spcAft>
                <a:spcPts val="0"/>
              </a:spcAft>
              <a:buSzPts val="1600"/>
              <a:buChar char="○"/>
              <a:defRPr sz="1600"/>
            </a:lvl5pPr>
            <a:lvl6pPr marL="2743200" lvl="5" indent="-330200">
              <a:lnSpc>
                <a:spcPct val="113000"/>
              </a:lnSpc>
              <a:spcBef>
                <a:spcPts val="1000"/>
              </a:spcBef>
              <a:spcAft>
                <a:spcPts val="0"/>
              </a:spcAft>
              <a:buSzPts val="1600"/>
              <a:buChar char="■"/>
              <a:defRPr sz="1600"/>
            </a:lvl6pPr>
            <a:lvl7pPr marL="3200400" lvl="6" indent="-330200">
              <a:lnSpc>
                <a:spcPct val="113000"/>
              </a:lnSpc>
              <a:spcBef>
                <a:spcPts val="1000"/>
              </a:spcBef>
              <a:spcAft>
                <a:spcPts val="0"/>
              </a:spcAft>
              <a:buSzPts val="1600"/>
              <a:buChar char="●"/>
              <a:defRPr sz="1600"/>
            </a:lvl7pPr>
            <a:lvl8pPr marL="3657600" lvl="7" indent="-330200">
              <a:lnSpc>
                <a:spcPct val="113000"/>
              </a:lnSpc>
              <a:spcBef>
                <a:spcPts val="1000"/>
              </a:spcBef>
              <a:spcAft>
                <a:spcPts val="0"/>
              </a:spcAft>
              <a:buSzPts val="1600"/>
              <a:buChar char="○"/>
              <a:defRPr sz="1600"/>
            </a:lvl8pPr>
            <a:lvl9pPr marL="4114800" lvl="8" indent="-330200">
              <a:lnSpc>
                <a:spcPct val="113000"/>
              </a:lnSpc>
              <a:spcBef>
                <a:spcPts val="1000"/>
              </a:spcBef>
              <a:spcAft>
                <a:spcPts val="1000"/>
              </a:spcAft>
              <a:buSzPts val="1600"/>
              <a:buChar char="■"/>
              <a:defRPr sz="1600"/>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5054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6328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1316875"/>
            <a:ext cx="3774300" cy="2261100"/>
          </a:xfrm>
          <a:prstGeom prst="rect">
            <a:avLst/>
          </a:prstGeom>
        </p:spPr>
        <p:txBody>
          <a:bodyPr spcFirstLastPara="1" wrap="square" lIns="91425" tIns="91425" rIns="91425" bIns="91425" anchor="t" anchorCtr="0">
            <a:noAutofit/>
          </a:bodyPr>
          <a:lstStyle>
            <a:lvl1pPr marL="457200" lvl="0" indent="-342900">
              <a:lnSpc>
                <a:spcPct val="114000"/>
              </a:lnSpc>
              <a:spcBef>
                <a:spcPts val="0"/>
              </a:spcBef>
              <a:spcAft>
                <a:spcPts val="0"/>
              </a:spcAft>
              <a:buSzPts val="1800"/>
              <a:buChar char="●"/>
              <a:defRPr sz="1800"/>
            </a:lvl1pPr>
            <a:lvl2pPr marL="914400" lvl="1" indent="-342900">
              <a:lnSpc>
                <a:spcPct val="114000"/>
              </a:lnSpc>
              <a:spcBef>
                <a:spcPts val="1000"/>
              </a:spcBef>
              <a:spcAft>
                <a:spcPts val="0"/>
              </a:spcAft>
              <a:buSzPts val="1800"/>
              <a:buChar char="○"/>
              <a:defRPr sz="1800"/>
            </a:lvl2pPr>
            <a:lvl3pPr marL="1371600" lvl="2" indent="-330200">
              <a:lnSpc>
                <a:spcPct val="114000"/>
              </a:lnSpc>
              <a:spcBef>
                <a:spcPts val="1000"/>
              </a:spcBef>
              <a:spcAft>
                <a:spcPts val="0"/>
              </a:spcAft>
              <a:buSzPts val="1600"/>
              <a:buChar char="■"/>
              <a:defRPr sz="1600"/>
            </a:lvl3pPr>
            <a:lvl4pPr marL="1828800" lvl="3" indent="-330200">
              <a:lnSpc>
                <a:spcPct val="114000"/>
              </a:lnSpc>
              <a:spcBef>
                <a:spcPts val="1000"/>
              </a:spcBef>
              <a:spcAft>
                <a:spcPts val="0"/>
              </a:spcAft>
              <a:buSzPts val="1600"/>
              <a:buChar char="●"/>
              <a:defRPr sz="1600"/>
            </a:lvl4pPr>
            <a:lvl5pPr marL="2286000" lvl="4" indent="-330200">
              <a:lnSpc>
                <a:spcPct val="114000"/>
              </a:lnSpc>
              <a:spcBef>
                <a:spcPts val="1000"/>
              </a:spcBef>
              <a:spcAft>
                <a:spcPts val="0"/>
              </a:spcAft>
              <a:buSzPts val="1600"/>
              <a:buChar char="○"/>
              <a:defRPr sz="1600"/>
            </a:lvl5pPr>
            <a:lvl6pPr marL="2743200" lvl="5" indent="-330200">
              <a:lnSpc>
                <a:spcPct val="114000"/>
              </a:lnSpc>
              <a:spcBef>
                <a:spcPts val="1000"/>
              </a:spcBef>
              <a:spcAft>
                <a:spcPts val="0"/>
              </a:spcAft>
              <a:buSzPts val="1600"/>
              <a:buChar char="■"/>
              <a:defRPr sz="1600"/>
            </a:lvl6pPr>
            <a:lvl7pPr marL="3200400" lvl="6" indent="-330200">
              <a:lnSpc>
                <a:spcPct val="114000"/>
              </a:lnSpc>
              <a:spcBef>
                <a:spcPts val="1000"/>
              </a:spcBef>
              <a:spcAft>
                <a:spcPts val="0"/>
              </a:spcAft>
              <a:buSzPts val="1600"/>
              <a:buChar char="●"/>
              <a:defRPr sz="1600"/>
            </a:lvl7pPr>
            <a:lvl8pPr marL="3657600" lvl="7" indent="-330200">
              <a:lnSpc>
                <a:spcPct val="114000"/>
              </a:lnSpc>
              <a:spcBef>
                <a:spcPts val="1000"/>
              </a:spcBef>
              <a:spcAft>
                <a:spcPts val="0"/>
              </a:spcAft>
              <a:buSzPts val="1600"/>
              <a:buChar char="○"/>
              <a:defRPr sz="1600"/>
            </a:lvl8pPr>
            <a:lvl9pPr marL="4114800" lvl="8" indent="-330200">
              <a:lnSpc>
                <a:spcPct val="114000"/>
              </a:lnSpc>
              <a:spcBef>
                <a:spcPts val="1000"/>
              </a:spcBef>
              <a:spcAft>
                <a:spcPts val="1000"/>
              </a:spcAft>
              <a:buSzPts val="1600"/>
              <a:buChar char="■"/>
              <a:defRPr sz="1600"/>
            </a:lvl9pPr>
          </a:lstStyle>
          <a:p>
            <a:endParaRPr/>
          </a:p>
        </p:txBody>
      </p:sp>
      <p:sp>
        <p:nvSpPr>
          <p:cNvPr id="38" name="Google Shape;38;p5"/>
          <p:cNvSpPr txBox="1">
            <a:spLocks noGrp="1"/>
          </p:cNvSpPr>
          <p:nvPr>
            <p:ph type="body" idx="2"/>
          </p:nvPr>
        </p:nvSpPr>
        <p:spPr>
          <a:xfrm>
            <a:off x="4643604" y="1316875"/>
            <a:ext cx="3774300" cy="2261100"/>
          </a:xfrm>
          <a:prstGeom prst="rect">
            <a:avLst/>
          </a:prstGeom>
        </p:spPr>
        <p:txBody>
          <a:bodyPr spcFirstLastPara="1" wrap="square" lIns="91425" tIns="91425" rIns="91425" bIns="91425" anchor="t" anchorCtr="0">
            <a:noAutofit/>
          </a:bodyPr>
          <a:lstStyle>
            <a:lvl1pPr marL="457200" lvl="0" indent="-342900">
              <a:lnSpc>
                <a:spcPct val="114000"/>
              </a:lnSpc>
              <a:spcBef>
                <a:spcPts val="0"/>
              </a:spcBef>
              <a:spcAft>
                <a:spcPts val="0"/>
              </a:spcAft>
              <a:buSzPts val="1800"/>
              <a:buChar char="●"/>
              <a:defRPr sz="1800"/>
            </a:lvl1pPr>
            <a:lvl2pPr marL="914400" lvl="1" indent="-342900">
              <a:lnSpc>
                <a:spcPct val="114000"/>
              </a:lnSpc>
              <a:spcBef>
                <a:spcPts val="1000"/>
              </a:spcBef>
              <a:spcAft>
                <a:spcPts val="0"/>
              </a:spcAft>
              <a:buSzPts val="1800"/>
              <a:buChar char="○"/>
              <a:defRPr sz="1800"/>
            </a:lvl2pPr>
            <a:lvl3pPr marL="1371600" lvl="2" indent="-330200">
              <a:lnSpc>
                <a:spcPct val="114000"/>
              </a:lnSpc>
              <a:spcBef>
                <a:spcPts val="1000"/>
              </a:spcBef>
              <a:spcAft>
                <a:spcPts val="0"/>
              </a:spcAft>
              <a:buSzPts val="1600"/>
              <a:buChar char="■"/>
              <a:defRPr sz="1600"/>
            </a:lvl3pPr>
            <a:lvl4pPr marL="1828800" lvl="3" indent="-330200">
              <a:lnSpc>
                <a:spcPct val="114000"/>
              </a:lnSpc>
              <a:spcBef>
                <a:spcPts val="1000"/>
              </a:spcBef>
              <a:spcAft>
                <a:spcPts val="0"/>
              </a:spcAft>
              <a:buSzPts val="1600"/>
              <a:buChar char="●"/>
              <a:defRPr sz="1600"/>
            </a:lvl4pPr>
            <a:lvl5pPr marL="2286000" lvl="4" indent="-330200">
              <a:lnSpc>
                <a:spcPct val="114000"/>
              </a:lnSpc>
              <a:spcBef>
                <a:spcPts val="1000"/>
              </a:spcBef>
              <a:spcAft>
                <a:spcPts val="0"/>
              </a:spcAft>
              <a:buSzPts val="1600"/>
              <a:buChar char="○"/>
              <a:defRPr sz="1600"/>
            </a:lvl5pPr>
            <a:lvl6pPr marL="2743200" lvl="5" indent="-330200">
              <a:lnSpc>
                <a:spcPct val="114000"/>
              </a:lnSpc>
              <a:spcBef>
                <a:spcPts val="1000"/>
              </a:spcBef>
              <a:spcAft>
                <a:spcPts val="0"/>
              </a:spcAft>
              <a:buSzPts val="1600"/>
              <a:buChar char="■"/>
              <a:defRPr sz="1600"/>
            </a:lvl6pPr>
            <a:lvl7pPr marL="3200400" lvl="6" indent="-330200">
              <a:lnSpc>
                <a:spcPct val="114000"/>
              </a:lnSpc>
              <a:spcBef>
                <a:spcPts val="1000"/>
              </a:spcBef>
              <a:spcAft>
                <a:spcPts val="0"/>
              </a:spcAft>
              <a:buSzPts val="1600"/>
              <a:buChar char="●"/>
              <a:defRPr sz="1600"/>
            </a:lvl7pPr>
            <a:lvl8pPr marL="3657600" lvl="7" indent="-330200">
              <a:lnSpc>
                <a:spcPct val="114000"/>
              </a:lnSpc>
              <a:spcBef>
                <a:spcPts val="1000"/>
              </a:spcBef>
              <a:spcAft>
                <a:spcPts val="0"/>
              </a:spcAft>
              <a:buSzPts val="1600"/>
              <a:buChar char="○"/>
              <a:defRPr sz="1600"/>
            </a:lvl8pPr>
            <a:lvl9pPr marL="4114800" lvl="8" indent="-330200">
              <a:lnSpc>
                <a:spcPct val="114000"/>
              </a:lnSpc>
              <a:spcBef>
                <a:spcPts val="1000"/>
              </a:spcBef>
              <a:spcAft>
                <a:spcPts val="1000"/>
              </a:spcAft>
              <a:buSzPts val="1600"/>
              <a:buChar char="■"/>
              <a:defRPr sz="1600"/>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ko"/>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7950" y="1022775"/>
            <a:ext cx="7688100" cy="1646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ko" sz="5200" b="0" dirty="0">
                <a:solidFill>
                  <a:srgbClr val="000000"/>
                </a:solidFill>
              </a:rPr>
              <a:t> </a:t>
            </a:r>
            <a:r>
              <a:rPr lang="en-US" altLang="ko" sz="2400" b="0" dirty="0">
                <a:solidFill>
                  <a:srgbClr val="000000"/>
                </a:solidFill>
              </a:rPr>
              <a:t>Problems with the new 3 data protection law amendments</a:t>
            </a:r>
            <a:br>
              <a:rPr lang="en-US" altLang="ko" sz="2400" b="0" dirty="0">
                <a:solidFill>
                  <a:srgbClr val="000000"/>
                </a:solidFill>
              </a:rPr>
            </a:br>
            <a:r>
              <a:rPr lang="ko" sz="2400" b="0" dirty="0">
                <a:solidFill>
                  <a:srgbClr val="000000"/>
                </a:solidFill>
              </a:rPr>
              <a:t>개인정보 3법의 문제점 </a:t>
            </a:r>
            <a:endParaRPr sz="2400" dirty="0"/>
          </a:p>
        </p:txBody>
      </p:sp>
      <p:sp>
        <p:nvSpPr>
          <p:cNvPr id="87" name="Google Shape;87;p13"/>
          <p:cNvSpPr txBox="1">
            <a:spLocks noGrp="1"/>
          </p:cNvSpPr>
          <p:nvPr>
            <p:ph type="subTitle" idx="1"/>
          </p:nvPr>
        </p:nvSpPr>
        <p:spPr>
          <a:xfrm>
            <a:off x="727952" y="3600000"/>
            <a:ext cx="7688100" cy="54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ko" dirty="0"/>
              <a:t>오병일 (진보네트워크센터 대표)</a:t>
            </a:r>
            <a:endParaRPr lang="en-US" altLang="ko" dirty="0"/>
          </a:p>
          <a:p>
            <a:pPr marL="0" lvl="0" indent="0" algn="ctr" rtl="0">
              <a:spcBef>
                <a:spcPts val="0"/>
              </a:spcBef>
              <a:spcAft>
                <a:spcPts val="0"/>
              </a:spcAft>
              <a:buNone/>
            </a:pPr>
            <a:r>
              <a:rPr lang="en-US" dirty="0" err="1"/>
              <a:t>Byoungil</a:t>
            </a:r>
            <a:r>
              <a:rPr lang="en-US" dirty="0"/>
              <a:t> Oh, Representative, </a:t>
            </a:r>
            <a:r>
              <a:rPr lang="en-US" dirty="0" err="1"/>
              <a:t>Jinbo</a:t>
            </a:r>
            <a:r>
              <a:rPr lang="en-US" dirty="0"/>
              <a:t> Network</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729450" y="556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sz="1800" dirty="0"/>
              <a:t>[쟁점 5] 개인정보 감독기구</a:t>
            </a:r>
            <a:br>
              <a:rPr lang="en-US" altLang="ko" sz="1800" dirty="0"/>
            </a:br>
            <a:r>
              <a:rPr lang="en-US" altLang="ko" sz="1800" dirty="0"/>
              <a:t>Issue 5 Personal Information Supervision Authority</a:t>
            </a:r>
            <a:endParaRPr sz="1800" dirty="0"/>
          </a:p>
        </p:txBody>
      </p:sp>
      <p:sp>
        <p:nvSpPr>
          <p:cNvPr id="141" name="Google Shape;141;p22"/>
          <p:cNvSpPr txBox="1">
            <a:spLocks noGrp="1"/>
          </p:cNvSpPr>
          <p:nvPr>
            <p:ph type="body" idx="1"/>
          </p:nvPr>
        </p:nvSpPr>
        <p:spPr>
          <a:xfrm>
            <a:off x="1" y="1149927"/>
            <a:ext cx="4572000" cy="3436923"/>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ko" dirty="0">
                <a:solidFill>
                  <a:schemeClr val="bg2"/>
                </a:solidFill>
              </a:rPr>
              <a:t>완전히 독립적인 감독기구의 설치는 “개인정보의 처리와 관련하여 개인을 보호하기 위한 필수적인 구성요소” (유럽사법재판소, 2010) </a:t>
            </a:r>
            <a:endParaRPr dirty="0">
              <a:solidFill>
                <a:schemeClr val="bg2"/>
              </a:solidFill>
            </a:endParaRPr>
          </a:p>
          <a:p>
            <a:pPr marL="457200" lvl="0" indent="-342900" algn="l" rtl="0">
              <a:lnSpc>
                <a:spcPct val="100000"/>
              </a:lnSpc>
              <a:spcBef>
                <a:spcPts val="0"/>
              </a:spcBef>
              <a:spcAft>
                <a:spcPts val="0"/>
              </a:spcAft>
              <a:buSzPts val="1800"/>
              <a:buFont typeface="Arial"/>
              <a:buChar char="●"/>
            </a:pPr>
            <a:r>
              <a:rPr lang="ko" dirty="0">
                <a:solidFill>
                  <a:schemeClr val="bg2"/>
                </a:solidFill>
                <a:latin typeface="Arial"/>
                <a:ea typeface="Arial"/>
                <a:cs typeface="Arial"/>
                <a:sym typeface="Arial"/>
              </a:rPr>
              <a:t>개인정보보호위원회의 독립성 한계 </a:t>
            </a:r>
            <a:endParaRPr lang="en-US" altLang="ko" dirty="0">
              <a:solidFill>
                <a:schemeClr val="bg2"/>
              </a:solidFill>
              <a:latin typeface="Arial"/>
              <a:ea typeface="Arial"/>
              <a:cs typeface="Arial"/>
              <a:sym typeface="Arial"/>
            </a:endParaRPr>
          </a:p>
          <a:p>
            <a:pPr marL="114300" lvl="0" indent="0" algn="l" rtl="0">
              <a:lnSpc>
                <a:spcPct val="100000"/>
              </a:lnSpc>
              <a:spcBef>
                <a:spcPts val="0"/>
              </a:spcBef>
              <a:spcAft>
                <a:spcPts val="0"/>
              </a:spcAft>
              <a:buSzPts val="1800"/>
              <a:buNone/>
            </a:pPr>
            <a:r>
              <a:rPr lang="ko" sz="1400" dirty="0">
                <a:solidFill>
                  <a:schemeClr val="bg2"/>
                </a:solidFill>
                <a:latin typeface="Arial"/>
                <a:ea typeface="Arial"/>
                <a:cs typeface="Arial"/>
                <a:sym typeface="Arial"/>
              </a:rPr>
              <a:t>제7조(개인정보보호위원회) ① 개인정보 보호에 관한 사무를 독립적으로 수행하기 위하여 </a:t>
            </a:r>
            <a:r>
              <a:rPr lang="ko" sz="1400" u="sng" dirty="0">
                <a:solidFill>
                  <a:schemeClr val="bg2"/>
                </a:solidFill>
                <a:latin typeface="Arial"/>
                <a:ea typeface="Arial"/>
                <a:cs typeface="Arial"/>
                <a:sym typeface="Arial"/>
              </a:rPr>
              <a:t>국무총리 소속</a:t>
            </a:r>
            <a:r>
              <a:rPr lang="ko" sz="1400" dirty="0">
                <a:solidFill>
                  <a:schemeClr val="bg2"/>
                </a:solidFill>
                <a:latin typeface="Arial"/>
                <a:ea typeface="Arial"/>
                <a:cs typeface="Arial"/>
                <a:sym typeface="Arial"/>
              </a:rPr>
              <a:t>으로 개인정보 보호위원회(이하 “보호위원회”라 한다)를 둔다.</a:t>
            </a:r>
            <a:br>
              <a:rPr lang="ko" sz="1400" dirty="0">
                <a:solidFill>
                  <a:schemeClr val="bg2"/>
                </a:solidFill>
                <a:latin typeface="Arial"/>
                <a:ea typeface="Arial"/>
                <a:cs typeface="Arial"/>
                <a:sym typeface="Arial"/>
              </a:rPr>
            </a:br>
            <a:r>
              <a:rPr lang="ko" sz="1400" dirty="0">
                <a:solidFill>
                  <a:schemeClr val="bg2"/>
                </a:solidFill>
                <a:latin typeface="Arial"/>
                <a:ea typeface="Arial"/>
                <a:cs typeface="Arial"/>
                <a:sym typeface="Arial"/>
              </a:rPr>
              <a:t>② 보호위원회는 「정부조직법」 제2조에 따른 중앙행정기관으로 본다. 다만, </a:t>
            </a:r>
            <a:r>
              <a:rPr lang="ko" sz="1400" u="sng" dirty="0">
                <a:solidFill>
                  <a:schemeClr val="bg2"/>
                </a:solidFill>
                <a:latin typeface="Arial"/>
                <a:ea typeface="Arial"/>
                <a:cs typeface="Arial"/>
                <a:sym typeface="Arial"/>
              </a:rPr>
              <a:t>다음 각 호의 사항에 대하여는 「정부조직법」 제18조를 적용하지 아니한다.</a:t>
            </a:r>
            <a:br>
              <a:rPr lang="ko" sz="1400" u="sng" dirty="0">
                <a:solidFill>
                  <a:schemeClr val="bg2"/>
                </a:solidFill>
                <a:latin typeface="Arial"/>
                <a:ea typeface="Arial"/>
                <a:cs typeface="Arial"/>
                <a:sym typeface="Arial"/>
              </a:rPr>
            </a:br>
            <a:r>
              <a:rPr lang="ko" sz="1400" dirty="0">
                <a:solidFill>
                  <a:schemeClr val="bg2"/>
                </a:solidFill>
                <a:latin typeface="Arial"/>
                <a:ea typeface="Arial"/>
                <a:cs typeface="Arial"/>
                <a:sym typeface="Arial"/>
              </a:rPr>
              <a:t>1. 제7조의8제1항에서 정하는 소관사무 중 제3호 및 제4호의 사무 (침해조사, 분쟁조정)</a:t>
            </a:r>
            <a:br>
              <a:rPr lang="ko" sz="1400" dirty="0">
                <a:solidFill>
                  <a:schemeClr val="bg2"/>
                </a:solidFill>
                <a:latin typeface="Arial"/>
                <a:ea typeface="Arial"/>
                <a:cs typeface="Arial"/>
                <a:sym typeface="Arial"/>
              </a:rPr>
            </a:br>
            <a:r>
              <a:rPr lang="ko" sz="1400" dirty="0">
                <a:solidFill>
                  <a:schemeClr val="bg2"/>
                </a:solidFill>
                <a:latin typeface="Arial"/>
                <a:ea typeface="Arial"/>
                <a:cs typeface="Arial"/>
                <a:sym typeface="Arial"/>
              </a:rPr>
              <a:t>2. 제7조의9제1항의 심의·의결 사항 중 제1호에 해당하는 사항 (침해요인평가)</a:t>
            </a:r>
            <a:endParaRPr sz="1400" dirty="0">
              <a:solidFill>
                <a:schemeClr val="bg2"/>
              </a:solidFill>
              <a:latin typeface="Arial"/>
              <a:ea typeface="Arial"/>
              <a:cs typeface="Arial"/>
              <a:sym typeface="Arial"/>
            </a:endParaRPr>
          </a:p>
        </p:txBody>
      </p:sp>
      <p:sp>
        <p:nvSpPr>
          <p:cNvPr id="4" name="Google Shape;141;p22">
            <a:extLst>
              <a:ext uri="{FF2B5EF4-FFF2-40B4-BE49-F238E27FC236}">
                <a16:creationId xmlns:a16="http://schemas.microsoft.com/office/drawing/2014/main" id="{F0673F42-29B1-194E-A195-35146F1B613E}"/>
              </a:ext>
            </a:extLst>
          </p:cNvPr>
          <p:cNvSpPr txBox="1">
            <a:spLocks/>
          </p:cNvSpPr>
          <p:nvPr/>
        </p:nvSpPr>
        <p:spPr>
          <a:xfrm>
            <a:off x="4410635" y="1149927"/>
            <a:ext cx="4733366" cy="343692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3000"/>
              </a:lnSpc>
              <a:spcBef>
                <a:spcPts val="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1pPr>
            <a:lvl2pPr marL="914400" marR="0" lvl="1" indent="-342900" algn="l" rtl="0">
              <a:lnSpc>
                <a:spcPct val="113000"/>
              </a:lnSpc>
              <a:spcBef>
                <a:spcPts val="100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2pPr>
            <a:lvl3pPr marL="1371600" marR="0" lvl="2"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3pPr>
            <a:lvl4pPr marL="1828800" marR="0" lvl="3"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4pPr>
            <a:lvl5pPr marL="2286000" marR="0" lvl="4"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5pPr>
            <a:lvl6pPr marL="2743200" marR="0" lvl="5"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6pPr>
            <a:lvl7pPr marL="3200400" marR="0" lvl="6"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7pPr>
            <a:lvl8pPr marL="3657600" marR="0" lvl="7"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8pPr>
            <a:lvl9pPr marL="4114800" marR="0" lvl="8" indent="-330200" algn="l" rtl="0">
              <a:lnSpc>
                <a:spcPct val="113000"/>
              </a:lnSpc>
              <a:spcBef>
                <a:spcPts val="1000"/>
              </a:spcBef>
              <a:spcAft>
                <a:spcPts val="1000"/>
              </a:spcAft>
              <a:buClr>
                <a:schemeClr val="accent1"/>
              </a:buClr>
              <a:buSzPts val="1600"/>
              <a:buFont typeface="Lato"/>
              <a:buChar char="■"/>
              <a:defRPr sz="1600" b="0" i="0" u="none" strike="noStrike" cap="none">
                <a:solidFill>
                  <a:schemeClr val="accent1"/>
                </a:solidFill>
                <a:latin typeface="Lato"/>
                <a:ea typeface="Lato"/>
                <a:cs typeface="Lato"/>
                <a:sym typeface="Lato"/>
              </a:defRPr>
            </a:lvl9pPr>
          </a:lstStyle>
          <a:p>
            <a:r>
              <a:rPr lang="en-US" altLang="ko-KR" dirty="0">
                <a:solidFill>
                  <a:schemeClr val="bg2"/>
                </a:solidFill>
              </a:rPr>
              <a:t>Completely independent DPA is ”an indispensable element of data protection</a:t>
            </a:r>
            <a:r>
              <a:rPr lang="ko-KR" altLang="en-US" dirty="0">
                <a:solidFill>
                  <a:schemeClr val="bg2"/>
                </a:solidFill>
              </a:rPr>
              <a:t>”</a:t>
            </a:r>
            <a:r>
              <a:rPr lang="en-US" altLang="ko-KR" dirty="0">
                <a:solidFill>
                  <a:schemeClr val="bg2"/>
                </a:solidFill>
              </a:rPr>
              <a:t> (ECJ, 2010) </a:t>
            </a:r>
            <a:endParaRPr lang="ko-KR" altLang="en-US" dirty="0">
              <a:solidFill>
                <a:schemeClr val="bg2"/>
              </a:solidFill>
            </a:endParaRPr>
          </a:p>
          <a:p>
            <a:pPr>
              <a:lnSpc>
                <a:spcPct val="100000"/>
              </a:lnSpc>
              <a:buFont typeface="Arial"/>
              <a:buChar char="●"/>
            </a:pPr>
            <a:r>
              <a:rPr lang="en-US" altLang="ko-KR" dirty="0">
                <a:solidFill>
                  <a:schemeClr val="bg2"/>
                </a:solidFill>
                <a:latin typeface="Arial"/>
                <a:ea typeface="Arial"/>
                <a:cs typeface="Arial"/>
                <a:sym typeface="Arial"/>
              </a:rPr>
              <a:t>Independence inadequate</a:t>
            </a:r>
          </a:p>
          <a:p>
            <a:pPr marL="114300" indent="0">
              <a:lnSpc>
                <a:spcPct val="100000"/>
              </a:lnSpc>
              <a:buNone/>
            </a:pPr>
            <a:r>
              <a:rPr lang="en-US" altLang="ko-KR" sz="1400" dirty="0">
                <a:solidFill>
                  <a:schemeClr val="bg2"/>
                </a:solidFill>
                <a:latin typeface="Arial"/>
                <a:ea typeface="Arial"/>
                <a:cs typeface="Arial"/>
                <a:sym typeface="Arial"/>
              </a:rPr>
              <a:t>Article 7 (Personal Info Protection Commission) ① There shall be Personal Info Protection Commission under Prime Minister in order to independently administer the work related to protection of personal information.</a:t>
            </a:r>
            <a:br>
              <a:rPr lang="en-US" altLang="ko-KR" sz="1400" dirty="0">
                <a:solidFill>
                  <a:schemeClr val="bg2"/>
                </a:solidFill>
                <a:latin typeface="Arial"/>
                <a:ea typeface="Arial"/>
                <a:cs typeface="Arial"/>
                <a:sym typeface="Arial"/>
              </a:rPr>
            </a:br>
            <a:r>
              <a:rPr lang="en-US" altLang="ko-KR" sz="1400" dirty="0">
                <a:solidFill>
                  <a:schemeClr val="bg2"/>
                </a:solidFill>
                <a:latin typeface="Arial"/>
                <a:ea typeface="Arial"/>
                <a:cs typeface="Arial"/>
                <a:sym typeface="Arial"/>
              </a:rPr>
              <a:t>② The Protection Commission shall be deemed a central administrative agency under Article 2 of Government Organization Act. Provided that Article 18 of GOA shall not be applied: 1. . . (investigation of infringement, dispute resolution) 2. (evaluation of cause of infringement)</a:t>
            </a:r>
            <a:endParaRPr lang="ko-KR" altLang="en-US" sz="1400" dirty="0">
              <a:solidFill>
                <a:schemeClr val="bg2"/>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title"/>
          </p:nvPr>
        </p:nvSpPr>
        <p:spPr>
          <a:xfrm>
            <a:off x="729450" y="556650"/>
            <a:ext cx="81849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sz="1800" dirty="0"/>
              <a:t>[결론] 개인정보보호법 개정안의 문제점 </a:t>
            </a:r>
            <a:br>
              <a:rPr lang="en-US" altLang="ko" sz="1800" dirty="0"/>
            </a:br>
            <a:r>
              <a:rPr lang="en-US" altLang="ko" sz="1800" dirty="0"/>
              <a:t>Conclusion: Problems with Data Protection Law Amendment</a:t>
            </a:r>
            <a:endParaRPr sz="1800" dirty="0"/>
          </a:p>
        </p:txBody>
      </p:sp>
      <p:sp>
        <p:nvSpPr>
          <p:cNvPr id="147" name="Google Shape;147;p23"/>
          <p:cNvSpPr txBox="1">
            <a:spLocks noGrp="1"/>
          </p:cNvSpPr>
          <p:nvPr>
            <p:ph type="body" idx="1"/>
          </p:nvPr>
        </p:nvSpPr>
        <p:spPr>
          <a:xfrm>
            <a:off x="4354778" y="1191817"/>
            <a:ext cx="4789222" cy="2628492"/>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US" altLang="ko" sz="1600" dirty="0">
                <a:solidFill>
                  <a:schemeClr val="bg2"/>
                </a:solidFill>
              </a:rPr>
              <a:t>Allows commercial use, offer, and linkage of </a:t>
            </a:r>
            <a:r>
              <a:rPr lang="ko" sz="1600" dirty="0">
                <a:solidFill>
                  <a:schemeClr val="bg2"/>
                </a:solidFill>
              </a:rPr>
              <a:t>(</a:t>
            </a:r>
            <a:r>
              <a:rPr lang="en-US" altLang="ko" sz="1600" dirty="0">
                <a:solidFill>
                  <a:schemeClr val="bg2"/>
                </a:solidFill>
              </a:rPr>
              <a:t>pseudonymized) personal data broadly</a:t>
            </a:r>
            <a:endParaRPr sz="1600" dirty="0">
              <a:solidFill>
                <a:schemeClr val="bg2"/>
              </a:solidFill>
            </a:endParaRPr>
          </a:p>
          <a:p>
            <a:pPr lvl="1">
              <a:spcBef>
                <a:spcPts val="0"/>
              </a:spcBef>
              <a:buClr>
                <a:srgbClr val="FF0000"/>
              </a:buClr>
            </a:pPr>
            <a:r>
              <a:rPr lang="en-US" altLang="ko" sz="1600" u="sng" dirty="0">
                <a:solidFill>
                  <a:schemeClr val="bg2"/>
                </a:solidFill>
              </a:rPr>
              <a:t>unlimited sharing of client data especially among big businesses in telecommunication, finance, and medicine, leading to abuse and breach of personal data</a:t>
            </a:r>
            <a:endParaRPr sz="1600" u="sng" dirty="0">
              <a:solidFill>
                <a:schemeClr val="bg2"/>
              </a:solidFill>
            </a:endParaRPr>
          </a:p>
          <a:p>
            <a:pPr marL="457200" lvl="0" indent="-342900" algn="l" rtl="0">
              <a:spcBef>
                <a:spcPts val="0"/>
              </a:spcBef>
              <a:spcAft>
                <a:spcPts val="0"/>
              </a:spcAft>
              <a:buClr>
                <a:srgbClr val="000000"/>
              </a:buClr>
              <a:buSzPts val="1800"/>
              <a:buChar char="●"/>
            </a:pPr>
            <a:r>
              <a:rPr lang="en-US" altLang="ko" sz="1600" dirty="0">
                <a:solidFill>
                  <a:schemeClr val="bg2"/>
                </a:solidFill>
              </a:rPr>
              <a:t>Deficient safeguards for protection of personal information</a:t>
            </a:r>
            <a:endParaRPr sz="1600" dirty="0">
              <a:solidFill>
                <a:schemeClr val="bg2"/>
              </a:solidFill>
            </a:endParaRPr>
          </a:p>
          <a:p>
            <a:pPr marL="914400" lvl="1" indent="-342900" algn="l" rtl="0">
              <a:spcBef>
                <a:spcPts val="0"/>
              </a:spcBef>
              <a:spcAft>
                <a:spcPts val="0"/>
              </a:spcAft>
              <a:buSzPts val="1800"/>
              <a:buChar char="○"/>
            </a:pPr>
            <a:r>
              <a:rPr lang="en-US" altLang="ko" sz="1600" dirty="0">
                <a:solidFill>
                  <a:schemeClr val="bg2"/>
                </a:solidFill>
              </a:rPr>
              <a:t>independence of data authority lacking</a:t>
            </a:r>
            <a:endParaRPr sz="1600" dirty="0">
              <a:solidFill>
                <a:schemeClr val="bg2"/>
              </a:solidFill>
            </a:endParaRPr>
          </a:p>
          <a:p>
            <a:pPr marL="914400" lvl="1" indent="-342900" algn="l" rtl="0">
              <a:spcBef>
                <a:spcPts val="0"/>
              </a:spcBef>
              <a:spcAft>
                <a:spcPts val="0"/>
              </a:spcAft>
              <a:buSzPts val="1800"/>
              <a:buChar char="○"/>
            </a:pPr>
            <a:r>
              <a:rPr lang="en-US" altLang="ko" sz="1600" dirty="0">
                <a:solidFill>
                  <a:schemeClr val="bg2"/>
                </a:solidFill>
              </a:rPr>
              <a:t>Data impact assessment limited</a:t>
            </a:r>
            <a:endParaRPr sz="1600" dirty="0">
              <a:solidFill>
                <a:schemeClr val="bg2"/>
              </a:solidFill>
            </a:endParaRPr>
          </a:p>
          <a:p>
            <a:pPr marL="914400" lvl="1" indent="-342900" algn="l" rtl="0">
              <a:spcBef>
                <a:spcPts val="0"/>
              </a:spcBef>
              <a:spcAft>
                <a:spcPts val="0"/>
              </a:spcAft>
              <a:buSzPts val="1800"/>
              <a:buChar char="○"/>
            </a:pPr>
            <a:r>
              <a:rPr lang="en-US" altLang="ko" sz="1600" dirty="0">
                <a:solidFill>
                  <a:schemeClr val="bg2"/>
                </a:solidFill>
              </a:rPr>
              <a:t>Right against profiling absent</a:t>
            </a:r>
            <a:endParaRPr sz="1600" dirty="0">
              <a:solidFill>
                <a:schemeClr val="bg2"/>
              </a:solidFill>
            </a:endParaRPr>
          </a:p>
          <a:p>
            <a:pPr marL="914400" lvl="1" indent="-342900" algn="l" rtl="0">
              <a:spcBef>
                <a:spcPts val="0"/>
              </a:spcBef>
              <a:spcAft>
                <a:spcPts val="0"/>
              </a:spcAft>
              <a:buSzPts val="1800"/>
              <a:buChar char="○"/>
            </a:pPr>
            <a:r>
              <a:rPr lang="ko" sz="1600" dirty="0">
                <a:solidFill>
                  <a:schemeClr val="bg2"/>
                </a:solidFill>
              </a:rPr>
              <a:t>Privacy by Design</a:t>
            </a:r>
            <a:r>
              <a:rPr lang="en-US" altLang="ko" sz="1600" dirty="0">
                <a:solidFill>
                  <a:schemeClr val="bg2"/>
                </a:solidFill>
              </a:rPr>
              <a:t> and </a:t>
            </a:r>
            <a:r>
              <a:rPr lang="ko" sz="1600" dirty="0">
                <a:solidFill>
                  <a:schemeClr val="bg2"/>
                </a:solidFill>
              </a:rPr>
              <a:t>Privacy by Default</a:t>
            </a:r>
            <a:r>
              <a:rPr lang="en-US" altLang="ko" sz="1600" dirty="0">
                <a:solidFill>
                  <a:schemeClr val="bg2"/>
                </a:solidFill>
              </a:rPr>
              <a:t> missing</a:t>
            </a:r>
            <a:endParaRPr sz="1600" dirty="0">
              <a:solidFill>
                <a:schemeClr val="bg2"/>
              </a:solidFill>
            </a:endParaRPr>
          </a:p>
        </p:txBody>
      </p:sp>
      <p:sp>
        <p:nvSpPr>
          <p:cNvPr id="4" name="Google Shape;147;p23">
            <a:extLst>
              <a:ext uri="{FF2B5EF4-FFF2-40B4-BE49-F238E27FC236}">
                <a16:creationId xmlns:a16="http://schemas.microsoft.com/office/drawing/2014/main" id="{93B852C7-4DF1-3541-9337-9F82200C1D8A}"/>
              </a:ext>
            </a:extLst>
          </p:cNvPr>
          <p:cNvSpPr txBox="1">
            <a:spLocks/>
          </p:cNvSpPr>
          <p:nvPr/>
        </p:nvSpPr>
        <p:spPr>
          <a:xfrm>
            <a:off x="0" y="1191817"/>
            <a:ext cx="4681646" cy="262849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3000"/>
              </a:lnSpc>
              <a:spcBef>
                <a:spcPts val="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1pPr>
            <a:lvl2pPr marL="914400" marR="0" lvl="1" indent="-342900" algn="l" rtl="0">
              <a:lnSpc>
                <a:spcPct val="113000"/>
              </a:lnSpc>
              <a:spcBef>
                <a:spcPts val="100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2pPr>
            <a:lvl3pPr marL="1371600" marR="0" lvl="2"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3pPr>
            <a:lvl4pPr marL="1828800" marR="0" lvl="3"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4pPr>
            <a:lvl5pPr marL="2286000" marR="0" lvl="4"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5pPr>
            <a:lvl6pPr marL="2743200" marR="0" lvl="5"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6pPr>
            <a:lvl7pPr marL="3200400" marR="0" lvl="6"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7pPr>
            <a:lvl8pPr marL="3657600" marR="0" lvl="7"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8pPr>
            <a:lvl9pPr marL="4114800" marR="0" lvl="8" indent="-330200" algn="l" rtl="0">
              <a:lnSpc>
                <a:spcPct val="113000"/>
              </a:lnSpc>
              <a:spcBef>
                <a:spcPts val="1000"/>
              </a:spcBef>
              <a:spcAft>
                <a:spcPts val="1000"/>
              </a:spcAft>
              <a:buClr>
                <a:schemeClr val="accent1"/>
              </a:buClr>
              <a:buSzPts val="1600"/>
              <a:buFont typeface="Lato"/>
              <a:buChar char="■"/>
              <a:defRPr sz="1600" b="0" i="0" u="none" strike="noStrike" cap="none">
                <a:solidFill>
                  <a:schemeClr val="accent1"/>
                </a:solidFill>
                <a:latin typeface="Lato"/>
                <a:ea typeface="Lato"/>
                <a:cs typeface="Lato"/>
                <a:sym typeface="Lato"/>
              </a:defRPr>
            </a:lvl9pPr>
          </a:lstStyle>
          <a:p>
            <a:r>
              <a:rPr lang="en-US" altLang="ko-KR" dirty="0">
                <a:solidFill>
                  <a:schemeClr val="bg2"/>
                </a:solidFill>
              </a:rPr>
              <a:t>(</a:t>
            </a:r>
            <a:r>
              <a:rPr lang="ko-KR" altLang="en-US" dirty="0" err="1">
                <a:solidFill>
                  <a:schemeClr val="bg2"/>
                </a:solidFill>
              </a:rPr>
              <a:t>가명처리된</a:t>
            </a:r>
            <a:r>
              <a:rPr lang="en-US" altLang="ko-KR" dirty="0">
                <a:solidFill>
                  <a:schemeClr val="bg2"/>
                </a:solidFill>
              </a:rPr>
              <a:t>) </a:t>
            </a:r>
            <a:r>
              <a:rPr lang="ko-KR" altLang="en-US" dirty="0">
                <a:solidFill>
                  <a:schemeClr val="bg2"/>
                </a:solidFill>
              </a:rPr>
              <a:t>개인정보의 상업적 활용</a:t>
            </a:r>
            <a:r>
              <a:rPr lang="en-US" altLang="ko-KR" dirty="0">
                <a:solidFill>
                  <a:schemeClr val="bg2"/>
                </a:solidFill>
              </a:rPr>
              <a:t>, </a:t>
            </a:r>
            <a:r>
              <a:rPr lang="ko-KR" altLang="en-US" dirty="0">
                <a:solidFill>
                  <a:schemeClr val="bg2"/>
                </a:solidFill>
              </a:rPr>
              <a:t>제공</a:t>
            </a:r>
            <a:r>
              <a:rPr lang="en-US" altLang="ko-KR" dirty="0">
                <a:solidFill>
                  <a:schemeClr val="bg2"/>
                </a:solidFill>
              </a:rPr>
              <a:t>, </a:t>
            </a:r>
            <a:r>
              <a:rPr lang="ko-KR" altLang="en-US" dirty="0">
                <a:solidFill>
                  <a:schemeClr val="bg2"/>
                </a:solidFill>
              </a:rPr>
              <a:t>결합을 폭넓게  허용</a:t>
            </a:r>
            <a:r>
              <a:rPr lang="en-US" altLang="ko-KR" dirty="0">
                <a:solidFill>
                  <a:schemeClr val="bg2"/>
                </a:solidFill>
              </a:rPr>
              <a:t>. </a:t>
            </a:r>
            <a:endParaRPr lang="ko-KR" altLang="en-US" dirty="0">
              <a:solidFill>
                <a:schemeClr val="bg2"/>
              </a:solidFill>
            </a:endParaRPr>
          </a:p>
          <a:p>
            <a:pPr lvl="1">
              <a:spcBef>
                <a:spcPts val="0"/>
              </a:spcBef>
              <a:buClr>
                <a:srgbClr val="FF0000"/>
              </a:buClr>
            </a:pPr>
            <a:r>
              <a:rPr lang="ko-KR" altLang="en-US" u="sng" dirty="0">
                <a:solidFill>
                  <a:schemeClr val="bg2"/>
                </a:solidFill>
              </a:rPr>
              <a:t>통신</a:t>
            </a:r>
            <a:r>
              <a:rPr lang="en-US" altLang="ko-KR" u="sng" dirty="0">
                <a:solidFill>
                  <a:schemeClr val="bg2"/>
                </a:solidFill>
              </a:rPr>
              <a:t>, </a:t>
            </a:r>
            <a:r>
              <a:rPr lang="ko-KR" altLang="en-US" u="sng" dirty="0">
                <a:solidFill>
                  <a:schemeClr val="bg2"/>
                </a:solidFill>
              </a:rPr>
              <a:t>금융</a:t>
            </a:r>
            <a:r>
              <a:rPr lang="en-US" altLang="ko-KR" u="sng" dirty="0">
                <a:solidFill>
                  <a:schemeClr val="bg2"/>
                </a:solidFill>
              </a:rPr>
              <a:t>, </a:t>
            </a:r>
            <a:r>
              <a:rPr lang="ko-KR" altLang="en-US" u="sng" dirty="0">
                <a:solidFill>
                  <a:schemeClr val="bg2"/>
                </a:solidFill>
              </a:rPr>
              <a:t>의료 등 대기업 사이에 고객정보의 무한 공유 및 이에 따른 개인정보  남용</a:t>
            </a:r>
            <a:r>
              <a:rPr lang="en-US" altLang="ko-KR" u="sng" dirty="0">
                <a:solidFill>
                  <a:schemeClr val="bg2"/>
                </a:solidFill>
              </a:rPr>
              <a:t>, </a:t>
            </a:r>
            <a:r>
              <a:rPr lang="ko-KR" altLang="en-US" u="sng" dirty="0">
                <a:solidFill>
                  <a:schemeClr val="bg2"/>
                </a:solidFill>
              </a:rPr>
              <a:t>유출 위험성</a:t>
            </a:r>
          </a:p>
          <a:p>
            <a:pPr>
              <a:buClr>
                <a:srgbClr val="000000"/>
              </a:buClr>
            </a:pPr>
            <a:r>
              <a:rPr lang="ko-KR" altLang="en-US" dirty="0">
                <a:solidFill>
                  <a:schemeClr val="bg2"/>
                </a:solidFill>
              </a:rPr>
              <a:t>개인정보 보호를 위한 안전장치 미흡</a:t>
            </a:r>
          </a:p>
          <a:p>
            <a:pPr lvl="1">
              <a:spcBef>
                <a:spcPts val="0"/>
              </a:spcBef>
            </a:pPr>
            <a:r>
              <a:rPr lang="ko-KR" altLang="en-US" dirty="0">
                <a:solidFill>
                  <a:schemeClr val="bg2"/>
                </a:solidFill>
              </a:rPr>
              <a:t>개인정보 감독기구의 독립성 미흡 </a:t>
            </a:r>
          </a:p>
          <a:p>
            <a:pPr lvl="1">
              <a:spcBef>
                <a:spcPts val="0"/>
              </a:spcBef>
            </a:pPr>
            <a:r>
              <a:rPr lang="ko-KR" altLang="en-US" dirty="0">
                <a:solidFill>
                  <a:schemeClr val="bg2"/>
                </a:solidFill>
              </a:rPr>
              <a:t>개인정보 영향평가 적용 제한</a:t>
            </a:r>
          </a:p>
          <a:p>
            <a:pPr lvl="1">
              <a:spcBef>
                <a:spcPts val="0"/>
              </a:spcBef>
            </a:pPr>
            <a:r>
              <a:rPr lang="ko-KR" altLang="en-US" dirty="0" err="1">
                <a:solidFill>
                  <a:schemeClr val="bg2"/>
                </a:solidFill>
              </a:rPr>
              <a:t>프로파일링</a:t>
            </a:r>
            <a:r>
              <a:rPr lang="ko-KR" altLang="en-US" dirty="0">
                <a:solidFill>
                  <a:schemeClr val="bg2"/>
                </a:solidFill>
              </a:rPr>
              <a:t> 권리 보장 및 규제 부재 </a:t>
            </a:r>
          </a:p>
          <a:p>
            <a:pPr lvl="1">
              <a:spcBef>
                <a:spcPts val="0"/>
              </a:spcBef>
            </a:pPr>
            <a:r>
              <a:rPr lang="ko-KR" altLang="en-US" dirty="0">
                <a:solidFill>
                  <a:schemeClr val="bg2"/>
                </a:solidFill>
              </a:rPr>
              <a:t>개인정보중심설계</a:t>
            </a:r>
            <a:r>
              <a:rPr lang="en-US" altLang="ko-KR" dirty="0">
                <a:solidFill>
                  <a:schemeClr val="bg2"/>
                </a:solidFill>
              </a:rPr>
              <a:t>(</a:t>
            </a:r>
            <a:r>
              <a:rPr lang="en-US" altLang="ko" dirty="0">
                <a:solidFill>
                  <a:schemeClr val="bg2"/>
                </a:solidFill>
              </a:rPr>
              <a:t>Privacy by Design) </a:t>
            </a:r>
            <a:r>
              <a:rPr lang="ko-KR" altLang="en-US" dirty="0">
                <a:solidFill>
                  <a:schemeClr val="bg2"/>
                </a:solidFill>
              </a:rPr>
              <a:t>및 기본설정</a:t>
            </a:r>
            <a:r>
              <a:rPr lang="en-US" altLang="ko-KR" dirty="0">
                <a:solidFill>
                  <a:schemeClr val="bg2"/>
                </a:solidFill>
              </a:rPr>
              <a:t>(</a:t>
            </a:r>
            <a:r>
              <a:rPr lang="en-US" altLang="ko" dirty="0">
                <a:solidFill>
                  <a:schemeClr val="bg2"/>
                </a:solidFill>
              </a:rPr>
              <a:t>Privacy by Default) </a:t>
            </a:r>
            <a:r>
              <a:rPr lang="ko-KR" altLang="en-US" dirty="0">
                <a:solidFill>
                  <a:schemeClr val="bg2"/>
                </a:solidFill>
              </a:rPr>
              <a:t>부재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556650"/>
            <a:ext cx="82275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sz="1800" dirty="0"/>
              <a:t>쟁점[1] 개인정보의 개념 : 개보법 개정안 </a:t>
            </a:r>
            <a:br>
              <a:rPr lang="en-US" altLang="ko" sz="1800" dirty="0"/>
            </a:br>
            <a:r>
              <a:rPr lang="en-US" altLang="ko" sz="1800" dirty="0"/>
              <a:t>Issue 1 Definition of Personal Data (in Personal Information Protection Act)</a:t>
            </a:r>
            <a:endParaRPr sz="1800" dirty="0"/>
          </a:p>
        </p:txBody>
      </p:sp>
      <p:sp>
        <p:nvSpPr>
          <p:cNvPr id="93" name="Google Shape;93;p14"/>
          <p:cNvSpPr txBox="1">
            <a:spLocks noGrp="1"/>
          </p:cNvSpPr>
          <p:nvPr>
            <p:ph type="body" idx="1"/>
          </p:nvPr>
        </p:nvSpPr>
        <p:spPr>
          <a:xfrm>
            <a:off x="139849" y="1299637"/>
            <a:ext cx="4238514" cy="2573115"/>
          </a:xfrm>
          <a:prstGeom prst="rect">
            <a:avLst/>
          </a:prstGeom>
        </p:spPr>
        <p:txBody>
          <a:bodyPr spcFirstLastPara="1" wrap="square" lIns="91425" tIns="91425" rIns="91425" bIns="91425" anchor="t" anchorCtr="0">
            <a:noAutofit/>
          </a:bodyPr>
          <a:lstStyle/>
          <a:p>
            <a:pPr marL="139700" lvl="0" indent="0">
              <a:buSzPts val="1400"/>
              <a:buNone/>
            </a:pPr>
            <a:r>
              <a:rPr lang="ko" sz="1200" b="1" dirty="0">
                <a:solidFill>
                  <a:schemeClr val="bg2"/>
                </a:solidFill>
                <a:latin typeface="Arial"/>
                <a:ea typeface="Arial"/>
                <a:cs typeface="Arial"/>
                <a:sym typeface="Arial"/>
              </a:rPr>
              <a:t>제2조(정의) </a:t>
            </a:r>
            <a:r>
              <a:rPr lang="en-US" altLang="ko" sz="1200" b="1" dirty="0">
                <a:solidFill>
                  <a:schemeClr val="bg2"/>
                </a:solidFill>
                <a:latin typeface="Arial"/>
                <a:ea typeface="Arial"/>
                <a:cs typeface="Arial"/>
                <a:sym typeface="Arial"/>
              </a:rPr>
              <a:t> </a:t>
            </a:r>
            <a:r>
              <a:rPr lang="ko" sz="1200" dirty="0">
                <a:solidFill>
                  <a:schemeClr val="bg2"/>
                </a:solidFill>
                <a:latin typeface="Arial"/>
                <a:ea typeface="Arial"/>
                <a:cs typeface="Arial"/>
                <a:sym typeface="Arial"/>
              </a:rPr>
              <a:t>1. </a:t>
            </a:r>
            <a:r>
              <a:rPr lang="ko" altLang="en-US" sz="1200" dirty="0">
                <a:solidFill>
                  <a:schemeClr val="bg2"/>
                </a:solidFill>
                <a:latin typeface="Arial"/>
                <a:ea typeface="Arial"/>
                <a:cs typeface="Arial"/>
                <a:sym typeface="Arial"/>
              </a:rPr>
              <a:t>”</a:t>
            </a:r>
            <a:r>
              <a:rPr lang="ko-KR" altLang="en-US" sz="1200" dirty="0">
                <a:solidFill>
                  <a:schemeClr val="bg2"/>
                </a:solidFill>
                <a:latin typeface="Arial"/>
                <a:ea typeface="Arial"/>
                <a:cs typeface="Arial"/>
                <a:sym typeface="Arial"/>
              </a:rPr>
              <a:t>개인정보</a:t>
            </a:r>
            <a:r>
              <a:rPr lang="ko" sz="1200" dirty="0">
                <a:solidFill>
                  <a:schemeClr val="bg2"/>
                </a:solidFill>
                <a:latin typeface="Arial"/>
                <a:ea typeface="Arial"/>
                <a:cs typeface="Arial"/>
                <a:sym typeface="Arial"/>
              </a:rPr>
              <a:t>"란 살아 있는 개인에 관한 정보로서 다음 각 목의 어느 하나에 해당하는 정보를 말한다. </a:t>
            </a:r>
            <a:r>
              <a:rPr lang="ko" altLang="en-US" sz="1200" dirty="0">
                <a:solidFill>
                  <a:schemeClr val="bg2"/>
                </a:solidFill>
                <a:latin typeface="Arial"/>
                <a:ea typeface="Arial"/>
                <a:cs typeface="Arial"/>
                <a:sym typeface="Arial"/>
              </a:rPr>
              <a:t>개인정보</a:t>
            </a:r>
            <a:br>
              <a:rPr lang="ko" sz="1200" dirty="0">
                <a:solidFill>
                  <a:schemeClr val="bg2"/>
                </a:solidFill>
                <a:latin typeface="Arial"/>
                <a:ea typeface="Arial"/>
                <a:cs typeface="Arial"/>
                <a:sym typeface="Arial"/>
              </a:rPr>
            </a:br>
            <a:r>
              <a:rPr lang="ko" sz="1200" dirty="0">
                <a:solidFill>
                  <a:schemeClr val="bg2"/>
                </a:solidFill>
                <a:latin typeface="Arial"/>
                <a:ea typeface="Arial"/>
                <a:cs typeface="Arial"/>
                <a:sym typeface="Arial"/>
              </a:rPr>
              <a:t>가. 성명, 주민등록번호 및 영상 등을 통하여 개인을 알아볼 수 있는 정보</a:t>
            </a:r>
            <a:br>
              <a:rPr lang="ko" sz="1200" dirty="0">
                <a:solidFill>
                  <a:schemeClr val="bg2"/>
                </a:solidFill>
                <a:latin typeface="Arial"/>
                <a:ea typeface="Arial"/>
                <a:cs typeface="Arial"/>
                <a:sym typeface="Arial"/>
              </a:rPr>
            </a:br>
            <a:r>
              <a:rPr lang="ko" sz="1200" dirty="0">
                <a:solidFill>
                  <a:schemeClr val="bg2"/>
                </a:solidFill>
                <a:latin typeface="Arial"/>
                <a:ea typeface="Arial"/>
                <a:cs typeface="Arial"/>
                <a:sym typeface="Arial"/>
              </a:rPr>
              <a:t>나. 해당 정보만으로는 특정 개인을 알아볼 수 없더라도 다른 정보와 쉽게 결합하여 알아볼 수 있는 정보. 이 경우 쉽게 결합할 수 있는지 여부는 </a:t>
            </a:r>
            <a:r>
              <a:rPr lang="ko" sz="1200" u="sng" dirty="0">
                <a:solidFill>
                  <a:schemeClr val="bg2"/>
                </a:solidFill>
                <a:latin typeface="Arial"/>
                <a:ea typeface="Arial"/>
                <a:cs typeface="Arial"/>
                <a:sym typeface="Arial"/>
              </a:rPr>
              <a:t>다른 정보의 입수 가능성 등</a:t>
            </a:r>
            <a:r>
              <a:rPr lang="ko" sz="1200" dirty="0">
                <a:solidFill>
                  <a:schemeClr val="bg2"/>
                </a:solidFill>
                <a:latin typeface="Arial"/>
                <a:ea typeface="Arial"/>
                <a:cs typeface="Arial"/>
                <a:sym typeface="Arial"/>
              </a:rPr>
              <a:t> 개인을 알아보는 데 소요되는 시간, 비용, 기술 등을 합리적으로 고려하여야 한다. </a:t>
            </a:r>
            <a:br>
              <a:rPr lang="ko" sz="1200" dirty="0">
                <a:solidFill>
                  <a:schemeClr val="bg2"/>
                </a:solidFill>
                <a:latin typeface="Arial"/>
                <a:ea typeface="Arial"/>
                <a:cs typeface="Arial"/>
                <a:sym typeface="Arial"/>
              </a:rPr>
            </a:br>
            <a:r>
              <a:rPr lang="ko" sz="1200" dirty="0">
                <a:solidFill>
                  <a:schemeClr val="bg2"/>
                </a:solidFill>
                <a:latin typeface="Arial"/>
                <a:ea typeface="Arial"/>
                <a:cs typeface="Arial"/>
                <a:sym typeface="Arial"/>
              </a:rPr>
              <a:t> 다. 가목 또는 나목을 제1호의2에 따라 가명처리함으로써 원래의 상태로 복원하기 위한 추가 정보의 사용·결합 없이는 특정 개인을 알아볼 수 없는 정보(이하 ”가명정보”라 한다)</a:t>
            </a:r>
            <a:br>
              <a:rPr lang="ko" sz="1200" dirty="0">
                <a:solidFill>
                  <a:schemeClr val="bg2"/>
                </a:solidFill>
                <a:latin typeface="Arial"/>
                <a:ea typeface="Arial"/>
                <a:cs typeface="Arial"/>
                <a:sym typeface="Arial"/>
              </a:rPr>
            </a:br>
            <a:r>
              <a:rPr lang="ko" sz="1200" b="1" dirty="0">
                <a:solidFill>
                  <a:schemeClr val="bg2"/>
                </a:solidFill>
                <a:latin typeface="Arial"/>
                <a:ea typeface="Arial"/>
                <a:cs typeface="Arial"/>
                <a:sym typeface="Arial"/>
              </a:rPr>
              <a:t>제58조의2(적용제외) </a:t>
            </a:r>
            <a:r>
              <a:rPr lang="ko" sz="1200" dirty="0">
                <a:solidFill>
                  <a:schemeClr val="bg2"/>
                </a:solidFill>
                <a:latin typeface="Arial"/>
                <a:ea typeface="Arial"/>
                <a:cs typeface="Arial"/>
                <a:sym typeface="Arial"/>
              </a:rPr>
              <a:t>이 법은 시간·비용·기술 등 </a:t>
            </a:r>
            <a:r>
              <a:rPr lang="ko" sz="1200" strike="sngStrike" dirty="0">
                <a:solidFill>
                  <a:schemeClr val="bg2"/>
                </a:solidFill>
                <a:latin typeface="Arial"/>
                <a:ea typeface="Arial"/>
                <a:cs typeface="Arial"/>
                <a:sym typeface="Arial"/>
              </a:rPr>
              <a:t>개인정보처리자가 활용할 수 있는 모든 수단</a:t>
            </a:r>
            <a:r>
              <a:rPr lang="ko" sz="1200" dirty="0">
                <a:solidFill>
                  <a:schemeClr val="bg2"/>
                </a:solidFill>
                <a:latin typeface="Arial"/>
                <a:ea typeface="Arial"/>
                <a:cs typeface="Arial"/>
                <a:sym typeface="Arial"/>
              </a:rPr>
              <a:t>을 합리적으로 고려할 때 다른 정보를 사용하여도 더 이상 개인을 알아볼 수 없는 정보에는 적용하지 아니한다.</a:t>
            </a:r>
            <a:endParaRPr sz="1200" dirty="0">
              <a:solidFill>
                <a:schemeClr val="bg2"/>
              </a:solidFill>
              <a:latin typeface="Arial"/>
              <a:ea typeface="Arial"/>
              <a:cs typeface="Arial"/>
              <a:sym typeface="Arial"/>
            </a:endParaRPr>
          </a:p>
        </p:txBody>
      </p:sp>
      <p:sp>
        <p:nvSpPr>
          <p:cNvPr id="4" name="Google Shape;93;p14">
            <a:extLst>
              <a:ext uri="{FF2B5EF4-FFF2-40B4-BE49-F238E27FC236}">
                <a16:creationId xmlns:a16="http://schemas.microsoft.com/office/drawing/2014/main" id="{D9E96DCF-4E77-594A-B7E3-3B6535B02A02}"/>
              </a:ext>
            </a:extLst>
          </p:cNvPr>
          <p:cNvSpPr txBox="1">
            <a:spLocks/>
          </p:cNvSpPr>
          <p:nvPr/>
        </p:nvSpPr>
        <p:spPr>
          <a:xfrm>
            <a:off x="4378363" y="1285192"/>
            <a:ext cx="4765637" cy="257311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3000"/>
              </a:lnSpc>
              <a:spcBef>
                <a:spcPts val="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1pPr>
            <a:lvl2pPr marL="914400" marR="0" lvl="1" indent="-342900" algn="l" rtl="0">
              <a:lnSpc>
                <a:spcPct val="113000"/>
              </a:lnSpc>
              <a:spcBef>
                <a:spcPts val="100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2pPr>
            <a:lvl3pPr marL="1371600" marR="0" lvl="2"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3pPr>
            <a:lvl4pPr marL="1828800" marR="0" lvl="3"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4pPr>
            <a:lvl5pPr marL="2286000" marR="0" lvl="4"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5pPr>
            <a:lvl6pPr marL="2743200" marR="0" lvl="5"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6pPr>
            <a:lvl7pPr marL="3200400" marR="0" lvl="6"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7pPr>
            <a:lvl8pPr marL="3657600" marR="0" lvl="7"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8pPr>
            <a:lvl9pPr marL="4114800" marR="0" lvl="8" indent="-330200" algn="l" rtl="0">
              <a:lnSpc>
                <a:spcPct val="113000"/>
              </a:lnSpc>
              <a:spcBef>
                <a:spcPts val="1000"/>
              </a:spcBef>
              <a:spcAft>
                <a:spcPts val="1000"/>
              </a:spcAft>
              <a:buClr>
                <a:schemeClr val="accent1"/>
              </a:buClr>
              <a:buSzPts val="1600"/>
              <a:buFont typeface="Lato"/>
              <a:buChar char="■"/>
              <a:defRPr sz="1600" b="0" i="0" u="none" strike="noStrike" cap="none">
                <a:solidFill>
                  <a:schemeClr val="accent1"/>
                </a:solidFill>
                <a:latin typeface="Lato"/>
                <a:ea typeface="Lato"/>
                <a:cs typeface="Lato"/>
                <a:sym typeface="Lato"/>
              </a:defRPr>
            </a:lvl9pPr>
          </a:lstStyle>
          <a:p>
            <a:pPr marL="114300" indent="0" latinLnBrk="1">
              <a:buNone/>
            </a:pPr>
            <a:r>
              <a:rPr lang="en-US" sz="1200" b="1" dirty="0">
                <a:solidFill>
                  <a:schemeClr val="bg2"/>
                </a:solidFill>
              </a:rPr>
              <a:t>Article 2 (Definitions) </a:t>
            </a:r>
            <a:r>
              <a:rPr lang="en-US" sz="1200" dirty="0">
                <a:solidFill>
                  <a:schemeClr val="bg2"/>
                </a:solidFill>
              </a:rPr>
              <a:t>1. “Personal Information” means information of a natural person corresponding to any of the following.</a:t>
            </a:r>
            <a:endParaRPr lang="ko-Kore-KR" sz="1200" dirty="0">
              <a:solidFill>
                <a:schemeClr val="bg2"/>
              </a:solidFill>
            </a:endParaRPr>
          </a:p>
          <a:p>
            <a:pPr marL="114300" lvl="0" indent="0" latinLnBrk="1">
              <a:buNone/>
            </a:pPr>
            <a:r>
              <a:rPr lang="en-US" sz="1200" dirty="0">
                <a:solidFill>
                  <a:schemeClr val="bg2"/>
                </a:solidFill>
              </a:rPr>
              <a:t>A. Information capable of identifying a specific individual such as name, social security number and video;</a:t>
            </a:r>
            <a:endParaRPr lang="ko-Kore-KR" sz="1200" dirty="0">
              <a:solidFill>
                <a:schemeClr val="bg2"/>
              </a:solidFill>
            </a:endParaRPr>
          </a:p>
          <a:p>
            <a:pPr marL="114300" lvl="0" indent="0" latinLnBrk="1">
              <a:buNone/>
            </a:pPr>
            <a:r>
              <a:rPr lang="en-US" sz="1200" dirty="0">
                <a:solidFill>
                  <a:schemeClr val="bg2"/>
                </a:solidFill>
              </a:rPr>
              <a:t>B. Even if the information itself is not capable of identifying a specific individual, readily combining with other information allows for identification, the meaning of “readily combined” shall be determined based in light of time, cost, and technology required to identify the individual, including the </a:t>
            </a:r>
            <a:r>
              <a:rPr lang="en-US" sz="1200" u="sng" dirty="0">
                <a:solidFill>
                  <a:schemeClr val="bg2"/>
                </a:solidFill>
              </a:rPr>
              <a:t>availability of other information</a:t>
            </a:r>
            <a:r>
              <a:rPr lang="en-US" sz="1200" dirty="0">
                <a:solidFill>
                  <a:schemeClr val="bg2"/>
                </a:solidFill>
              </a:rPr>
              <a:t>; and</a:t>
            </a:r>
            <a:endParaRPr lang="ko-Kore-KR" sz="1200" dirty="0">
              <a:solidFill>
                <a:schemeClr val="bg2"/>
              </a:solidFill>
            </a:endParaRPr>
          </a:p>
          <a:p>
            <a:pPr marL="114300" lvl="0" indent="0" latinLnBrk="1">
              <a:buNone/>
            </a:pPr>
            <a:r>
              <a:rPr lang="ko-Kore-KR" sz="1200" dirty="0">
                <a:solidFill>
                  <a:schemeClr val="bg2"/>
                </a:solidFill>
              </a:rPr>
              <a:t>C. </a:t>
            </a:r>
            <a:r>
              <a:rPr lang="en-US" sz="1200" dirty="0">
                <a:solidFill>
                  <a:schemeClr val="bg2"/>
                </a:solidFill>
              </a:rPr>
              <a:t>“Pseudonymized Information” is Information in A and B above that has been pseudonymized pursuant to Subparagraph 1(2), which cannot be used to identify a natural person without using or combining with additional information to restore to the original state. </a:t>
            </a:r>
            <a:endParaRPr lang="en-US" altLang="ko-KR" sz="1200" dirty="0">
              <a:solidFill>
                <a:schemeClr val="bg2"/>
              </a:solidFill>
              <a:latin typeface="Arial"/>
              <a:ea typeface="Arial"/>
              <a:cs typeface="Arial"/>
              <a:sym typeface="Arial"/>
            </a:endParaRPr>
          </a:p>
          <a:p>
            <a:pPr marL="139700" indent="0">
              <a:buSzPts val="1400"/>
              <a:buNone/>
            </a:pPr>
            <a:r>
              <a:rPr lang="en-US" altLang="ko-KR" sz="1200" b="1" dirty="0">
                <a:solidFill>
                  <a:schemeClr val="bg2"/>
                </a:solidFill>
                <a:latin typeface="Arial"/>
                <a:ea typeface="Arial"/>
                <a:cs typeface="Arial"/>
                <a:sym typeface="Arial"/>
              </a:rPr>
              <a:t>Article 58 of 2 (Exclusion) </a:t>
            </a:r>
            <a:r>
              <a:rPr lang="en-US" altLang="ko-KR" sz="1200" dirty="0">
                <a:solidFill>
                  <a:schemeClr val="bg2"/>
                </a:solidFill>
                <a:latin typeface="Arial"/>
                <a:ea typeface="Arial"/>
                <a:cs typeface="Arial"/>
                <a:sym typeface="Arial"/>
              </a:rPr>
              <a:t>This Act shall not be applied to information from which the individual cannot be identified in reasonable consideration of time, cost, technology </a:t>
            </a:r>
            <a:r>
              <a:rPr lang="en-US" altLang="ko-KR" sz="1200" strike="sngStrike" dirty="0">
                <a:solidFill>
                  <a:schemeClr val="bg2"/>
                </a:solidFill>
                <a:latin typeface="Arial"/>
                <a:ea typeface="Arial"/>
                <a:cs typeface="Arial"/>
                <a:sym typeface="Arial"/>
              </a:rPr>
              <a:t>and all other means available to the data controller</a:t>
            </a:r>
            <a:r>
              <a:rPr lang="en-US" altLang="ko-KR" sz="1200" dirty="0">
                <a:solidFill>
                  <a:schemeClr val="bg2"/>
                </a:solidFill>
                <a:latin typeface="Arial"/>
                <a:ea typeface="Arial"/>
                <a:cs typeface="Arial"/>
                <a:sym typeface="Arial"/>
              </a:rPr>
              <a:t> even using other information.</a:t>
            </a:r>
            <a:endParaRPr lang="ko-KR" altLang="en-US" sz="1200" strike="sngStrike" dirty="0">
              <a:solidFill>
                <a:schemeClr val="bg2"/>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556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sz="1800" dirty="0"/>
              <a:t>개인정보 개념 </a:t>
            </a:r>
            <a:r>
              <a:rPr lang="en-US" altLang="ko" sz="1800" dirty="0"/>
              <a:t>Definition of personal data under</a:t>
            </a:r>
            <a:r>
              <a:rPr lang="ko" sz="1800" dirty="0"/>
              <a:t> GDPR</a:t>
            </a:r>
            <a:endParaRPr sz="1800" dirty="0"/>
          </a:p>
        </p:txBody>
      </p:sp>
      <p:sp>
        <p:nvSpPr>
          <p:cNvPr id="99" name="Google Shape;99;p15"/>
          <p:cNvSpPr txBox="1">
            <a:spLocks noGrp="1"/>
          </p:cNvSpPr>
          <p:nvPr>
            <p:ph type="body" idx="1"/>
          </p:nvPr>
        </p:nvSpPr>
        <p:spPr>
          <a:xfrm>
            <a:off x="725850" y="1091850"/>
            <a:ext cx="7688700" cy="22611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Font typeface="Arial"/>
              <a:buChar char="●"/>
            </a:pPr>
            <a:r>
              <a:rPr lang="ko" sz="1400" dirty="0">
                <a:latin typeface="Arial"/>
                <a:ea typeface="Arial"/>
                <a:cs typeface="Arial"/>
                <a:sym typeface="Arial"/>
              </a:rPr>
              <a:t>Article 4 Definition </a:t>
            </a:r>
            <a:br>
              <a:rPr lang="ko" sz="1400" dirty="0">
                <a:latin typeface="Arial"/>
                <a:ea typeface="Arial"/>
                <a:cs typeface="Arial"/>
                <a:sym typeface="Arial"/>
              </a:rPr>
            </a:br>
            <a:r>
              <a:rPr lang="ko" sz="1400" dirty="0">
                <a:latin typeface="Arial"/>
                <a:ea typeface="Arial"/>
                <a:cs typeface="Arial"/>
                <a:sym typeface="Arial"/>
              </a:rPr>
              <a:t>(1) 'personal data' means any information relating to an identified or identifiable natural person ('data subject'); an identifiable natural person is one who can be identified, </a:t>
            </a:r>
            <a:r>
              <a:rPr lang="ko" sz="1400" u="sng" dirty="0">
                <a:latin typeface="Arial"/>
                <a:ea typeface="Arial"/>
                <a:cs typeface="Arial"/>
                <a:sym typeface="Arial"/>
              </a:rPr>
              <a:t>directly or indirectly</a:t>
            </a:r>
            <a:r>
              <a:rPr lang="ko" sz="1400" dirty="0">
                <a:latin typeface="Arial"/>
                <a:ea typeface="Arial"/>
                <a:cs typeface="Arial"/>
                <a:sym typeface="Arial"/>
              </a:rPr>
              <a:t>, in particular by reference to an identifier such as a name, an identification number, location data, an online identifier or to one or more factors specific to the physical, physiological, genetic, mental, economic, cultural or social identity of that natural person;</a:t>
            </a:r>
            <a:endParaRPr sz="1400" dirty="0">
              <a:latin typeface="Arial"/>
              <a:ea typeface="Arial"/>
              <a:cs typeface="Arial"/>
              <a:sym typeface="Arial"/>
            </a:endParaRPr>
          </a:p>
          <a:p>
            <a:pPr marL="457200" lvl="0" indent="-317500" algn="l" rtl="0">
              <a:spcBef>
                <a:spcPts val="0"/>
              </a:spcBef>
              <a:spcAft>
                <a:spcPts val="0"/>
              </a:spcAft>
              <a:buSzPts val="1400"/>
              <a:buFont typeface="Arial"/>
              <a:buChar char="●"/>
            </a:pPr>
            <a:r>
              <a:rPr lang="ko" sz="1400" dirty="0">
                <a:latin typeface="Arial"/>
                <a:ea typeface="Arial"/>
                <a:cs typeface="Arial"/>
                <a:sym typeface="Arial"/>
              </a:rPr>
              <a:t>Recital 26:  To determine whether a natural person is identifiable, account should be taken of all the means reasonably likely to be used, such as singling out, </a:t>
            </a:r>
            <a:r>
              <a:rPr lang="ko" sz="1400" u="sng" dirty="0">
                <a:latin typeface="Arial"/>
                <a:ea typeface="Arial"/>
                <a:cs typeface="Arial"/>
                <a:sym typeface="Arial"/>
              </a:rPr>
              <a:t>either by the controller or by another person</a:t>
            </a:r>
            <a:r>
              <a:rPr lang="ko" sz="1400" dirty="0">
                <a:latin typeface="Arial"/>
                <a:ea typeface="Arial"/>
                <a:cs typeface="Arial"/>
                <a:sym typeface="Arial"/>
              </a:rPr>
              <a:t> to identify the natural person directly or indirectly. To ascertain whether means are reasonably likely to be used to identify the natural person, account should be taken of all objective factors, such as the costs of and the mount of time required for identification, taking into consideration the available technology at the time of the processing and technological developments.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556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sz="1800" dirty="0"/>
              <a:t>쟁점[2] 동의없는 활용의 범위</a:t>
            </a:r>
            <a:br>
              <a:rPr lang="en-US" altLang="ko" sz="1800" dirty="0"/>
            </a:br>
            <a:r>
              <a:rPr lang="en-US" altLang="ko" sz="1800" dirty="0"/>
              <a:t>Issue 2: Scope of Non-consensual use</a:t>
            </a:r>
            <a:endParaRPr sz="1800" dirty="0"/>
          </a:p>
        </p:txBody>
      </p:sp>
      <p:sp>
        <p:nvSpPr>
          <p:cNvPr id="105" name="Google Shape;105;p16"/>
          <p:cNvSpPr txBox="1">
            <a:spLocks noGrp="1"/>
          </p:cNvSpPr>
          <p:nvPr>
            <p:ph type="body" idx="1"/>
          </p:nvPr>
        </p:nvSpPr>
        <p:spPr>
          <a:xfrm>
            <a:off x="0" y="1366221"/>
            <a:ext cx="4044875" cy="3394654"/>
          </a:xfrm>
          <a:prstGeom prst="rect">
            <a:avLst/>
          </a:prstGeom>
        </p:spPr>
        <p:txBody>
          <a:bodyPr spcFirstLastPara="1" wrap="square" lIns="91425" tIns="91425" rIns="91425" bIns="91425" anchor="t" anchorCtr="0">
            <a:noAutofit/>
          </a:bodyPr>
          <a:lstStyle/>
          <a:p>
            <a:pPr marL="114300" lvl="0" indent="0" algn="l" rtl="0">
              <a:spcBef>
                <a:spcPts val="0"/>
              </a:spcBef>
              <a:spcAft>
                <a:spcPts val="0"/>
              </a:spcAft>
              <a:buSzPts val="1800"/>
              <a:buNone/>
            </a:pPr>
            <a:r>
              <a:rPr lang="ko" sz="1600" dirty="0">
                <a:solidFill>
                  <a:schemeClr val="bg2"/>
                </a:solidFill>
                <a:latin typeface="Arial"/>
                <a:ea typeface="Arial"/>
                <a:cs typeface="Arial"/>
                <a:sym typeface="Arial"/>
              </a:rPr>
              <a:t>제2조 8. “과학적 연구”란 </a:t>
            </a:r>
            <a:r>
              <a:rPr lang="ko" sz="1600" u="sng" dirty="0">
                <a:solidFill>
                  <a:schemeClr val="bg2"/>
                </a:solidFill>
                <a:latin typeface="Arial"/>
                <a:ea typeface="Arial"/>
                <a:cs typeface="Arial"/>
                <a:sym typeface="Arial"/>
              </a:rPr>
              <a:t>기술의 개발과 실증, 기초연구, 응용연구 및 민간 투자 연구 등 과학적 방법을 적용하는 연구</a:t>
            </a:r>
            <a:r>
              <a:rPr lang="ko" sz="1600" dirty="0">
                <a:solidFill>
                  <a:schemeClr val="bg2"/>
                </a:solidFill>
                <a:latin typeface="Arial"/>
                <a:ea typeface="Arial"/>
                <a:cs typeface="Arial"/>
                <a:sym typeface="Arial"/>
              </a:rPr>
              <a:t>를 말한다.</a:t>
            </a:r>
            <a:endParaRPr sz="1600" dirty="0">
              <a:solidFill>
                <a:schemeClr val="bg2"/>
              </a:solidFill>
              <a:latin typeface="Arial"/>
              <a:ea typeface="Arial"/>
              <a:cs typeface="Arial"/>
              <a:sym typeface="Arial"/>
            </a:endParaRPr>
          </a:p>
          <a:p>
            <a:pPr marL="114300" lvl="0" indent="0" algn="l" rtl="0">
              <a:lnSpc>
                <a:spcPct val="115000"/>
              </a:lnSpc>
              <a:spcBef>
                <a:spcPts val="0"/>
              </a:spcBef>
              <a:spcAft>
                <a:spcPts val="0"/>
              </a:spcAft>
              <a:buSzPts val="1800"/>
              <a:buNone/>
            </a:pPr>
            <a:r>
              <a:rPr lang="ko" sz="1600" dirty="0">
                <a:solidFill>
                  <a:schemeClr val="bg2"/>
                </a:solidFill>
                <a:latin typeface="Arial"/>
                <a:ea typeface="Arial"/>
                <a:cs typeface="Arial"/>
                <a:sym typeface="Arial"/>
              </a:rPr>
              <a:t>제28조의2(가명정보의 처리 등) ① 개인정보처리자는 통계작성, </a:t>
            </a:r>
            <a:r>
              <a:rPr lang="ko" sz="1600" u="sng" dirty="0">
                <a:solidFill>
                  <a:schemeClr val="bg2"/>
                </a:solidFill>
                <a:latin typeface="Arial"/>
                <a:ea typeface="Arial"/>
                <a:cs typeface="Arial"/>
                <a:sym typeface="Arial"/>
              </a:rPr>
              <a:t>과학적 연구</a:t>
            </a:r>
            <a:r>
              <a:rPr lang="ko" sz="1600" dirty="0">
                <a:solidFill>
                  <a:schemeClr val="bg2"/>
                </a:solidFill>
                <a:latin typeface="Arial"/>
                <a:ea typeface="Arial"/>
                <a:cs typeface="Arial"/>
                <a:sym typeface="Arial"/>
              </a:rPr>
              <a:t>, 공익적 기록보존 등을 위하여 </a:t>
            </a:r>
            <a:r>
              <a:rPr lang="ko" sz="1600" u="sng" dirty="0">
                <a:solidFill>
                  <a:schemeClr val="bg2"/>
                </a:solidFill>
                <a:latin typeface="Arial"/>
                <a:ea typeface="Arial"/>
                <a:cs typeface="Arial"/>
                <a:sym typeface="Arial"/>
              </a:rPr>
              <a:t>정보주체의 동의 없이 가명정보를 처리</a:t>
            </a:r>
            <a:r>
              <a:rPr lang="ko" sz="1600" dirty="0">
                <a:solidFill>
                  <a:schemeClr val="bg2"/>
                </a:solidFill>
                <a:latin typeface="Arial"/>
                <a:ea typeface="Arial"/>
                <a:cs typeface="Arial"/>
                <a:sym typeface="Arial"/>
              </a:rPr>
              <a:t>할 수 있다.</a:t>
            </a:r>
            <a:br>
              <a:rPr lang="ko" sz="1600" dirty="0">
                <a:solidFill>
                  <a:schemeClr val="bg2"/>
                </a:solidFill>
                <a:latin typeface="Arial"/>
                <a:ea typeface="Arial"/>
                <a:cs typeface="Arial"/>
                <a:sym typeface="Arial"/>
              </a:rPr>
            </a:br>
            <a:r>
              <a:rPr lang="ko" sz="1600" dirty="0">
                <a:solidFill>
                  <a:schemeClr val="bg2"/>
                </a:solidFill>
                <a:latin typeface="Arial"/>
                <a:ea typeface="Arial"/>
                <a:cs typeface="Arial"/>
                <a:sym typeface="Arial"/>
              </a:rPr>
              <a:t>② 개인정보처리자는 제1항에 따라 가명정보를 제3자에게 제공하는 경우에는 특정 개인을 알아보기 위하여 사용될 수 있는 정보를 포함하여서는 아니 된다.</a:t>
            </a:r>
            <a:endParaRPr sz="1600" dirty="0">
              <a:solidFill>
                <a:schemeClr val="bg2"/>
              </a:solidFill>
            </a:endParaRPr>
          </a:p>
        </p:txBody>
      </p:sp>
      <p:sp>
        <p:nvSpPr>
          <p:cNvPr id="4" name="Google Shape;105;p16">
            <a:extLst>
              <a:ext uri="{FF2B5EF4-FFF2-40B4-BE49-F238E27FC236}">
                <a16:creationId xmlns:a16="http://schemas.microsoft.com/office/drawing/2014/main" id="{DB11F917-C056-4547-875E-950269589CA2}"/>
              </a:ext>
            </a:extLst>
          </p:cNvPr>
          <p:cNvSpPr txBox="1">
            <a:spLocks/>
          </p:cNvSpPr>
          <p:nvPr/>
        </p:nvSpPr>
        <p:spPr>
          <a:xfrm>
            <a:off x="4044875" y="1307054"/>
            <a:ext cx="4797911" cy="351298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3000"/>
              </a:lnSpc>
              <a:spcBef>
                <a:spcPts val="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1pPr>
            <a:lvl2pPr marL="914400" marR="0" lvl="1" indent="-342900" algn="l" rtl="0">
              <a:lnSpc>
                <a:spcPct val="113000"/>
              </a:lnSpc>
              <a:spcBef>
                <a:spcPts val="100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2pPr>
            <a:lvl3pPr marL="1371600" marR="0" lvl="2"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3pPr>
            <a:lvl4pPr marL="1828800" marR="0" lvl="3"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4pPr>
            <a:lvl5pPr marL="2286000" marR="0" lvl="4"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5pPr>
            <a:lvl6pPr marL="2743200" marR="0" lvl="5"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6pPr>
            <a:lvl7pPr marL="3200400" marR="0" lvl="6"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7pPr>
            <a:lvl8pPr marL="3657600" marR="0" lvl="7"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8pPr>
            <a:lvl9pPr marL="4114800" marR="0" lvl="8" indent="-330200" algn="l" rtl="0">
              <a:lnSpc>
                <a:spcPct val="113000"/>
              </a:lnSpc>
              <a:spcBef>
                <a:spcPts val="1000"/>
              </a:spcBef>
              <a:spcAft>
                <a:spcPts val="1000"/>
              </a:spcAft>
              <a:buClr>
                <a:schemeClr val="accent1"/>
              </a:buClr>
              <a:buSzPts val="1600"/>
              <a:buFont typeface="Lato"/>
              <a:buChar char="■"/>
              <a:defRPr sz="1600" b="0" i="0" u="none" strike="noStrike" cap="none">
                <a:solidFill>
                  <a:schemeClr val="accent1"/>
                </a:solidFill>
                <a:latin typeface="Lato"/>
                <a:ea typeface="Lato"/>
                <a:cs typeface="Lato"/>
                <a:sym typeface="Lato"/>
              </a:defRPr>
            </a:lvl9pPr>
          </a:lstStyle>
          <a:p>
            <a:pPr marL="114300" indent="0">
              <a:buNone/>
            </a:pPr>
            <a:r>
              <a:rPr lang="en-US" sz="1400" b="1" dirty="0">
                <a:solidFill>
                  <a:schemeClr val="bg2"/>
                </a:solidFill>
              </a:rPr>
              <a:t>Article 2 (Definition) </a:t>
            </a:r>
            <a:r>
              <a:rPr lang="en-US" sz="1400" dirty="0">
                <a:solidFill>
                  <a:schemeClr val="bg2"/>
                </a:solidFill>
              </a:rPr>
              <a:t>8. “Scientific research” refers to </a:t>
            </a:r>
            <a:r>
              <a:rPr lang="en-US" sz="1400" u="sng" dirty="0">
                <a:solidFill>
                  <a:schemeClr val="bg2"/>
                </a:solidFill>
              </a:rPr>
              <a:t>research that applies scientific methods, such as technological development, demonstration, fundamental research, applied research and privately funded research, etc.</a:t>
            </a:r>
            <a:r>
              <a:rPr lang="ko-Kore-KR" sz="1400" dirty="0">
                <a:solidFill>
                  <a:schemeClr val="bg2"/>
                </a:solidFill>
              </a:rPr>
              <a:t> </a:t>
            </a:r>
          </a:p>
          <a:p>
            <a:pPr marL="114300" indent="0" latinLnBrk="1">
              <a:buNone/>
            </a:pPr>
            <a:r>
              <a:rPr lang="en-US" sz="1400" b="1" dirty="0">
                <a:solidFill>
                  <a:schemeClr val="bg2"/>
                </a:solidFill>
              </a:rPr>
              <a:t>Article 28(2) (Processing of pseudonymized information, etc.) </a:t>
            </a:r>
            <a:r>
              <a:rPr lang="en-US" sz="1400" dirty="0">
                <a:solidFill>
                  <a:schemeClr val="bg2"/>
                </a:solidFill>
              </a:rPr>
              <a:t>(1) The data controller may process pseudonymized information without the consent of the data subject for the purposes of statistics compilation, </a:t>
            </a:r>
            <a:r>
              <a:rPr lang="en-US" sz="1400" u="sng" dirty="0">
                <a:solidFill>
                  <a:schemeClr val="bg2"/>
                </a:solidFill>
              </a:rPr>
              <a:t>scientific research</a:t>
            </a:r>
            <a:r>
              <a:rPr lang="en-US" sz="1400" dirty="0">
                <a:solidFill>
                  <a:schemeClr val="bg2"/>
                </a:solidFill>
              </a:rPr>
              <a:t>, archiving in the public interest, etc.</a:t>
            </a:r>
            <a:endParaRPr lang="ko-Kore-KR" sz="1400" dirty="0">
              <a:solidFill>
                <a:schemeClr val="bg2"/>
              </a:solidFill>
            </a:endParaRPr>
          </a:p>
          <a:p>
            <a:pPr marL="114300" indent="0">
              <a:buNone/>
            </a:pPr>
            <a:r>
              <a:rPr lang="en-US" sz="1400" dirty="0">
                <a:solidFill>
                  <a:schemeClr val="bg2"/>
                </a:solidFill>
              </a:rPr>
              <a:t>(2) In the case that the data controller provides pseudonymized information to a third party under Paragraph (1), such personal information shall not include any information that may be used to identify a specific person.</a:t>
            </a:r>
            <a:endParaRPr lang="ko-KR" altLang="en-US" sz="1400" dirty="0">
              <a:solidFill>
                <a:schemeClr val="bg2"/>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729450" y="556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a:t>유럽 GDPR </a:t>
            </a:r>
            <a:endParaRPr/>
          </a:p>
        </p:txBody>
      </p:sp>
      <p:sp>
        <p:nvSpPr>
          <p:cNvPr id="111" name="Google Shape;111;p17"/>
          <p:cNvSpPr txBox="1">
            <a:spLocks noGrp="1"/>
          </p:cNvSpPr>
          <p:nvPr>
            <p:ph type="body" idx="1"/>
          </p:nvPr>
        </p:nvSpPr>
        <p:spPr>
          <a:xfrm>
            <a:off x="729450" y="1393075"/>
            <a:ext cx="7688700" cy="2261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ko" dirty="0">
                <a:solidFill>
                  <a:srgbClr val="000000"/>
                </a:solidFill>
                <a:latin typeface="Arial"/>
                <a:ea typeface="Arial"/>
                <a:cs typeface="Arial"/>
                <a:sym typeface="Arial"/>
              </a:rPr>
              <a:t>GDPR recital 159 </a:t>
            </a:r>
            <a:br>
              <a:rPr lang="ko" dirty="0">
                <a:solidFill>
                  <a:srgbClr val="000000"/>
                </a:solidFill>
                <a:latin typeface="Arial"/>
                <a:ea typeface="Arial"/>
                <a:cs typeface="Arial"/>
                <a:sym typeface="Arial"/>
              </a:rPr>
            </a:br>
            <a:r>
              <a:rPr lang="ko" dirty="0">
                <a:solidFill>
                  <a:srgbClr val="000000"/>
                </a:solidFill>
                <a:latin typeface="Arial"/>
                <a:ea typeface="Arial"/>
                <a:cs typeface="Arial"/>
                <a:sym typeface="Arial"/>
              </a:rPr>
              <a:t>...the processing of personal data for scientific research purposes should be interpreted in a broad manner including for example </a:t>
            </a:r>
            <a:r>
              <a:rPr lang="ko" u="sng" dirty="0">
                <a:solidFill>
                  <a:srgbClr val="000000"/>
                </a:solidFill>
                <a:latin typeface="Arial"/>
                <a:ea typeface="Arial"/>
                <a:cs typeface="Arial"/>
                <a:sym typeface="Arial"/>
              </a:rPr>
              <a:t>technological development and demonstration, fundamental research, applied research and privately funded research</a:t>
            </a:r>
            <a:r>
              <a:rPr lang="ko" dirty="0">
                <a:solidFill>
                  <a:srgbClr val="000000"/>
                </a:solidFill>
                <a:latin typeface="Arial"/>
                <a:ea typeface="Arial"/>
                <a:cs typeface="Arial"/>
                <a:sym typeface="Arial"/>
              </a:rPr>
              <a:t>. </a:t>
            </a:r>
            <a:r>
              <a:rPr lang="ko" u="sng" dirty="0">
                <a:solidFill>
                  <a:srgbClr val="000000"/>
                </a:solidFill>
                <a:latin typeface="Arial"/>
                <a:ea typeface="Arial"/>
                <a:cs typeface="Arial"/>
                <a:sym typeface="Arial"/>
              </a:rPr>
              <a:t>In addition, it should take into account the Union's objective under Article 179(1) TFEU of achieving a European Research Area.</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729450" y="556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sz="1800" dirty="0"/>
              <a:t>과학적 연구의 범위 : 유럽 GDPR </a:t>
            </a:r>
            <a:br>
              <a:rPr lang="en-US" altLang="ko" sz="1800" dirty="0"/>
            </a:br>
            <a:r>
              <a:rPr lang="en-US" altLang="ko" sz="1800" dirty="0"/>
              <a:t>Scope of Scientific Research: GDPR</a:t>
            </a:r>
            <a:endParaRPr sz="1800" dirty="0"/>
          </a:p>
        </p:txBody>
      </p:sp>
      <p:sp>
        <p:nvSpPr>
          <p:cNvPr id="117" name="Google Shape;117;p18"/>
          <p:cNvSpPr txBox="1">
            <a:spLocks noGrp="1"/>
          </p:cNvSpPr>
          <p:nvPr>
            <p:ph type="body" idx="1"/>
          </p:nvPr>
        </p:nvSpPr>
        <p:spPr>
          <a:xfrm>
            <a:off x="527125" y="1247888"/>
            <a:ext cx="7891025" cy="3087444"/>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Arial"/>
              <a:buChar char="●"/>
            </a:pPr>
            <a:r>
              <a:rPr lang="ko" dirty="0">
                <a:solidFill>
                  <a:schemeClr val="bg2"/>
                </a:solidFill>
                <a:latin typeface="Arial"/>
                <a:ea typeface="Arial"/>
                <a:cs typeface="Arial"/>
                <a:sym typeface="Arial"/>
              </a:rPr>
              <a:t>TFEU 179(1) : </a:t>
            </a:r>
            <a:r>
              <a:rPr lang="en-US" altLang="ko" dirty="0">
                <a:solidFill>
                  <a:schemeClr val="bg2"/>
                </a:solidFill>
                <a:latin typeface="Arial"/>
                <a:ea typeface="Arial"/>
                <a:cs typeface="Arial"/>
                <a:sym typeface="Arial"/>
              </a:rPr>
              <a:t>aimed at strengthening scientific and technological infrastructure by creating a European Research Area where the researchers, scientific knowledge and technology are freely circulated. In other words, knowledge not created for a company’s internal purpose but freely circulated within the Area (</a:t>
            </a:r>
            <a:r>
              <a:rPr lang="ko" dirty="0">
                <a:solidFill>
                  <a:schemeClr val="bg2"/>
                </a:solidFill>
                <a:latin typeface="Arial"/>
                <a:ea typeface="Arial"/>
                <a:cs typeface="Arial"/>
                <a:sym typeface="Arial"/>
              </a:rPr>
              <a:t>연구자, 과학적(학술적) 지식 및 기술이 자유롭게 유통되는 유럽 연구 영역의 달성에 의해 과학적, 기술적 기반의 강화를 목적으로 하고 있음. 즉, 과학적(학술) 연구는 기업 내부적인 목적이 아니라, 해당 연구 영역에서 자유롭게 유통될 수 있는 지식  의미</a:t>
            </a:r>
            <a:r>
              <a:rPr lang="en-US" altLang="ko" dirty="0">
                <a:solidFill>
                  <a:schemeClr val="bg2"/>
                </a:solidFill>
                <a:latin typeface="Arial"/>
                <a:ea typeface="Arial"/>
                <a:cs typeface="Arial"/>
                <a:sym typeface="Arial"/>
              </a:rPr>
              <a:t>)</a:t>
            </a:r>
            <a:endParaRPr dirty="0">
              <a:solidFill>
                <a:schemeClr val="bg2"/>
              </a:solidFill>
              <a:latin typeface="Arial"/>
              <a:ea typeface="Arial"/>
              <a:cs typeface="Arial"/>
              <a:sym typeface="Arial"/>
            </a:endParaRPr>
          </a:p>
          <a:p>
            <a:pPr marL="457200" lvl="0" indent="-342900" algn="l" rtl="0">
              <a:spcBef>
                <a:spcPts val="0"/>
              </a:spcBef>
              <a:spcAft>
                <a:spcPts val="0"/>
              </a:spcAft>
              <a:buSzPts val="1800"/>
              <a:buFont typeface="Arial"/>
              <a:buChar char="●"/>
            </a:pPr>
            <a:r>
              <a:rPr lang="ko" dirty="0">
                <a:solidFill>
                  <a:schemeClr val="bg2"/>
                </a:solidFill>
                <a:latin typeface="Arial"/>
                <a:ea typeface="Arial"/>
                <a:cs typeface="Arial"/>
                <a:sym typeface="Arial"/>
              </a:rPr>
              <a:t>영국 개인정보감독기구  ICO</a:t>
            </a:r>
            <a:r>
              <a:rPr lang="en-US" altLang="ko" dirty="0">
                <a:solidFill>
                  <a:schemeClr val="bg2"/>
                </a:solidFill>
                <a:latin typeface="Arial"/>
                <a:ea typeface="Arial"/>
                <a:cs typeface="Arial"/>
                <a:sym typeface="Arial"/>
              </a:rPr>
              <a:t>/ UK ICO’s guideline: </a:t>
            </a:r>
            <a:r>
              <a:rPr lang="ko" sz="1400" dirty="0">
                <a:solidFill>
                  <a:schemeClr val="bg2"/>
                </a:solidFill>
                <a:latin typeface="Arial"/>
                <a:ea typeface="Arial"/>
                <a:cs typeface="Arial"/>
                <a:sym typeface="Arial"/>
              </a:rPr>
              <a:t>"It </a:t>
            </a:r>
            <a:r>
              <a:rPr lang="ko" sz="1400" u="sng" dirty="0">
                <a:solidFill>
                  <a:schemeClr val="bg2"/>
                </a:solidFill>
                <a:latin typeface="Arial"/>
                <a:ea typeface="Arial"/>
                <a:cs typeface="Arial"/>
                <a:sym typeface="Arial"/>
              </a:rPr>
              <a:t>does not apply to</a:t>
            </a:r>
            <a:r>
              <a:rPr lang="ko" sz="1400" dirty="0">
                <a:solidFill>
                  <a:schemeClr val="bg2"/>
                </a:solidFill>
                <a:latin typeface="Arial"/>
                <a:ea typeface="Arial"/>
                <a:cs typeface="Arial"/>
                <a:sym typeface="Arial"/>
              </a:rPr>
              <a:t> the processing of personal data for </a:t>
            </a:r>
            <a:r>
              <a:rPr lang="ko" sz="1400" u="sng" dirty="0">
                <a:solidFill>
                  <a:schemeClr val="bg2"/>
                </a:solidFill>
                <a:latin typeface="Arial"/>
                <a:ea typeface="Arial"/>
                <a:cs typeface="Arial"/>
                <a:sym typeface="Arial"/>
              </a:rPr>
              <a:t>commercial research purposes</a:t>
            </a:r>
            <a:r>
              <a:rPr lang="ko" sz="1400" dirty="0">
                <a:solidFill>
                  <a:schemeClr val="bg2"/>
                </a:solidFill>
                <a:latin typeface="Arial"/>
                <a:ea typeface="Arial"/>
                <a:cs typeface="Arial"/>
                <a:sym typeface="Arial"/>
              </a:rPr>
              <a:t> such as market research or customer satisfaction surveys."</a:t>
            </a:r>
            <a:endParaRPr dirty="0">
              <a:solidFill>
                <a:schemeClr val="bg2"/>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729450" y="556650"/>
            <a:ext cx="79302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sz="1800" dirty="0"/>
              <a:t>[쟁점 3] 정보주체 권리제한 </a:t>
            </a:r>
            <a:br>
              <a:rPr lang="en-US" altLang="ko" sz="1800" dirty="0"/>
            </a:br>
            <a:r>
              <a:rPr lang="en-US" altLang="ko" sz="1800" dirty="0"/>
              <a:t>Issue 3. Restriction on data subject’s rights</a:t>
            </a:r>
            <a:endParaRPr sz="1800" dirty="0"/>
          </a:p>
        </p:txBody>
      </p:sp>
      <p:sp>
        <p:nvSpPr>
          <p:cNvPr id="123" name="Google Shape;123;p19"/>
          <p:cNvSpPr txBox="1">
            <a:spLocks noGrp="1"/>
          </p:cNvSpPr>
          <p:nvPr>
            <p:ph type="body" idx="1"/>
          </p:nvPr>
        </p:nvSpPr>
        <p:spPr>
          <a:xfrm>
            <a:off x="729450" y="1280160"/>
            <a:ext cx="7688700" cy="2526415"/>
          </a:xfrm>
          <a:prstGeom prst="rect">
            <a:avLst/>
          </a:prstGeom>
        </p:spPr>
        <p:txBody>
          <a:bodyPr spcFirstLastPara="1" wrap="square" lIns="91425" tIns="91425" rIns="91425" bIns="91425" anchor="t" anchorCtr="0">
            <a:noAutofit/>
          </a:bodyPr>
          <a:lstStyle/>
          <a:p>
            <a:pPr marL="139700" lvl="0" indent="0" algn="l" rtl="0">
              <a:spcBef>
                <a:spcPts val="0"/>
              </a:spcBef>
              <a:spcAft>
                <a:spcPts val="0"/>
              </a:spcAft>
              <a:buSzPts val="1400"/>
              <a:buNone/>
            </a:pPr>
            <a:r>
              <a:rPr lang="ko" sz="1400" b="1" dirty="0">
                <a:solidFill>
                  <a:schemeClr val="bg2"/>
                </a:solidFill>
              </a:rPr>
              <a:t>제28조의7(적용범위) </a:t>
            </a:r>
            <a:r>
              <a:rPr lang="ko" sz="1400" dirty="0">
                <a:solidFill>
                  <a:schemeClr val="bg2"/>
                </a:solidFill>
              </a:rPr>
              <a:t>가명정보는 제20조, 제21조, 제27조, 제34조제1항, 제35조부터 제37조까지, 제39조의3, 제39조의4, 제39조의6부터 제39조의8까지의 규정을 적용하지 아니한다.</a:t>
            </a:r>
            <a:endParaRPr lang="en-US" altLang="ko" sz="1400" dirty="0">
              <a:solidFill>
                <a:schemeClr val="bg2"/>
              </a:solidFill>
            </a:endParaRPr>
          </a:p>
          <a:p>
            <a:pPr marL="114300" indent="0" latinLnBrk="1">
              <a:buNone/>
            </a:pPr>
            <a:r>
              <a:rPr lang="en-US" sz="1400" b="1" dirty="0">
                <a:solidFill>
                  <a:schemeClr val="bg2"/>
                </a:solidFill>
              </a:rPr>
              <a:t>Article 28-7 (Scope of application) </a:t>
            </a:r>
            <a:endParaRPr lang="ko-Kore-KR" sz="1400" b="1" dirty="0">
              <a:solidFill>
                <a:schemeClr val="bg2"/>
              </a:solidFill>
            </a:endParaRPr>
          </a:p>
          <a:p>
            <a:pPr marL="114300" indent="0" latinLnBrk="1">
              <a:buNone/>
            </a:pPr>
            <a:r>
              <a:rPr lang="en-US" sz="1400" dirty="0">
                <a:solidFill>
                  <a:schemeClr val="bg2"/>
                </a:solidFill>
              </a:rPr>
              <a:t>(1) Pseudonymized information shall not be subject to Article 20, Article 21, Article 27, Article 34(1), Articles 35 to 37, and Article 39-3, Article 39-4, Articles 39-6 thru 39-8.</a:t>
            </a:r>
            <a:endParaRPr lang="ko-Kore-KR" sz="1400" dirty="0">
              <a:solidFill>
                <a:schemeClr val="bg2"/>
              </a:solidFill>
            </a:endParaRPr>
          </a:p>
          <a:p>
            <a:pPr marL="114300" indent="0">
              <a:buNone/>
            </a:pPr>
            <a:r>
              <a:rPr lang="en-US" sz="1400" strike="sngStrike" dirty="0">
                <a:solidFill>
                  <a:schemeClr val="bg2"/>
                </a:solidFill>
              </a:rPr>
              <a:t>(2) Articles 15 to 18, and 39-3 shall not apply to the pseudonymization of information.</a:t>
            </a:r>
            <a:endParaRPr sz="1400" strike="sngStrike" dirty="0">
              <a:solidFill>
                <a:schemeClr val="bg2"/>
              </a:solidFill>
            </a:endParaRPr>
          </a:p>
          <a:p>
            <a:pPr marL="596900" lvl="1" indent="0">
              <a:spcBef>
                <a:spcPts val="0"/>
              </a:spcBef>
              <a:buSzPts val="1400"/>
              <a:buNone/>
            </a:pPr>
            <a:r>
              <a:rPr lang="en-US" altLang="ko" sz="1400" dirty="0">
                <a:solidFill>
                  <a:schemeClr val="bg2"/>
                </a:solidFill>
              </a:rPr>
              <a:t>Article 15 thru 17 </a:t>
            </a:r>
            <a:r>
              <a:rPr lang="ko-KR" altLang="en-US" sz="1400" dirty="0">
                <a:solidFill>
                  <a:schemeClr val="bg2"/>
                </a:solidFill>
              </a:rPr>
              <a:t>정보주체의 동의 및 최소수집원칙 </a:t>
            </a:r>
            <a:r>
              <a:rPr lang="en-US" altLang="ko" sz="1400" dirty="0">
                <a:solidFill>
                  <a:schemeClr val="bg2"/>
                </a:solidFill>
              </a:rPr>
              <a:t>(consent, minimum collection); Article </a:t>
            </a:r>
            <a:r>
              <a:rPr lang="en-US" altLang="ko-KR" sz="1400" dirty="0">
                <a:solidFill>
                  <a:schemeClr val="bg2"/>
                </a:solidFill>
              </a:rPr>
              <a:t>18</a:t>
            </a:r>
            <a:r>
              <a:rPr lang="ko-KR" altLang="en-US" sz="1400" dirty="0">
                <a:solidFill>
                  <a:schemeClr val="bg2"/>
                </a:solidFill>
              </a:rPr>
              <a:t> </a:t>
            </a:r>
            <a:r>
              <a:rPr lang="ko-KR" altLang="en-US" sz="1400" dirty="0" err="1">
                <a:solidFill>
                  <a:schemeClr val="bg2"/>
                </a:solidFill>
              </a:rPr>
              <a:t>목적제한</a:t>
            </a:r>
            <a:r>
              <a:rPr lang="ko-KR" altLang="en-US" sz="1400" dirty="0">
                <a:solidFill>
                  <a:schemeClr val="bg2"/>
                </a:solidFill>
              </a:rPr>
              <a:t> </a:t>
            </a:r>
            <a:r>
              <a:rPr lang="en-US" altLang="ko-KR" sz="1400" dirty="0">
                <a:solidFill>
                  <a:schemeClr val="bg2"/>
                </a:solidFill>
              </a:rPr>
              <a:t>(</a:t>
            </a:r>
            <a:r>
              <a:rPr lang="en-US" altLang="ko" sz="1400" dirty="0">
                <a:solidFill>
                  <a:schemeClr val="bg2"/>
                </a:solidFill>
              </a:rPr>
              <a:t>purpose limitation</a:t>
            </a:r>
            <a:r>
              <a:rPr lang="en-US" altLang="ko-KR" sz="1400" dirty="0">
                <a:solidFill>
                  <a:schemeClr val="bg2"/>
                </a:solidFill>
              </a:rPr>
              <a:t>)</a:t>
            </a:r>
            <a:r>
              <a:rPr lang="en-US" altLang="ko" sz="1400" dirty="0">
                <a:solidFill>
                  <a:schemeClr val="bg2"/>
                </a:solidFill>
              </a:rPr>
              <a:t>, Article 20: </a:t>
            </a:r>
            <a:r>
              <a:rPr lang="ko" sz="1400" dirty="0">
                <a:solidFill>
                  <a:schemeClr val="bg2"/>
                </a:solidFill>
              </a:rPr>
              <a:t>수집출처 등을 고지받을 권리</a:t>
            </a:r>
            <a:r>
              <a:rPr lang="en-US" altLang="ko" sz="1400" dirty="0">
                <a:solidFill>
                  <a:schemeClr val="bg2"/>
                </a:solidFill>
              </a:rPr>
              <a:t>(the right to be notified of the source of collection)</a:t>
            </a:r>
            <a:r>
              <a:rPr lang="ko" sz="1400" dirty="0">
                <a:solidFill>
                  <a:schemeClr val="bg2"/>
                </a:solidFill>
              </a:rPr>
              <a:t>, </a:t>
            </a:r>
            <a:r>
              <a:rPr lang="en-US" altLang="ko" sz="1400" dirty="0">
                <a:solidFill>
                  <a:schemeClr val="bg2"/>
                </a:solidFill>
              </a:rPr>
              <a:t>Article 21: </a:t>
            </a:r>
            <a:r>
              <a:rPr lang="ko" sz="1400" dirty="0">
                <a:solidFill>
                  <a:schemeClr val="bg2"/>
                </a:solidFill>
              </a:rPr>
              <a:t>개인정보의 파기(</a:t>
            </a:r>
            <a:r>
              <a:rPr lang="en-US" altLang="ko" sz="1400" dirty="0">
                <a:solidFill>
                  <a:schemeClr val="bg2"/>
                </a:solidFill>
              </a:rPr>
              <a:t>the right to deletion</a:t>
            </a:r>
            <a:r>
              <a:rPr lang="ko" sz="1400" dirty="0">
                <a:solidFill>
                  <a:schemeClr val="bg2"/>
                </a:solidFill>
              </a:rPr>
              <a:t>), </a:t>
            </a:r>
            <a:r>
              <a:rPr lang="en-US" altLang="ko" sz="1400" dirty="0">
                <a:solidFill>
                  <a:schemeClr val="bg2"/>
                </a:solidFill>
              </a:rPr>
              <a:t> Article 27: </a:t>
            </a:r>
            <a:r>
              <a:rPr lang="ko" sz="1400" dirty="0">
                <a:solidFill>
                  <a:schemeClr val="bg2"/>
                </a:solidFill>
              </a:rPr>
              <a:t>영업양도 등에 따른 개인정보의 이전 제한(</a:t>
            </a:r>
            <a:r>
              <a:rPr lang="en-US" altLang="ko" sz="1400" dirty="0">
                <a:solidFill>
                  <a:schemeClr val="bg2"/>
                </a:solidFill>
              </a:rPr>
              <a:t>restriction on transfer of personal data by transfer of business</a:t>
            </a:r>
            <a:r>
              <a:rPr lang="ko" sz="1400" dirty="0">
                <a:solidFill>
                  <a:schemeClr val="bg2"/>
                </a:solidFill>
              </a:rPr>
              <a:t>), </a:t>
            </a:r>
            <a:r>
              <a:rPr lang="en-US" altLang="ko" sz="1400" dirty="0">
                <a:solidFill>
                  <a:schemeClr val="bg2"/>
                </a:solidFill>
              </a:rPr>
              <a:t>Article 34 (1) </a:t>
            </a:r>
            <a:r>
              <a:rPr lang="ko" sz="1400" dirty="0">
                <a:solidFill>
                  <a:schemeClr val="bg2"/>
                </a:solidFill>
              </a:rPr>
              <a:t>유출 통지(</a:t>
            </a:r>
            <a:r>
              <a:rPr lang="en-US" altLang="ko" sz="1400" dirty="0">
                <a:solidFill>
                  <a:schemeClr val="bg2"/>
                </a:solidFill>
              </a:rPr>
              <a:t>breach notification</a:t>
            </a:r>
            <a:r>
              <a:rPr lang="ko" sz="1400" dirty="0">
                <a:solidFill>
                  <a:schemeClr val="bg2"/>
                </a:solidFill>
              </a:rPr>
              <a:t>), </a:t>
            </a:r>
            <a:r>
              <a:rPr lang="en-US" altLang="ko" sz="1400" dirty="0">
                <a:solidFill>
                  <a:schemeClr val="bg2"/>
                </a:solidFill>
              </a:rPr>
              <a:t>Article 35 </a:t>
            </a:r>
            <a:r>
              <a:rPr lang="ko" sz="1400" dirty="0">
                <a:solidFill>
                  <a:schemeClr val="bg2"/>
                </a:solidFill>
              </a:rPr>
              <a:t>개인정보의 열람(</a:t>
            </a:r>
            <a:r>
              <a:rPr lang="en-US" altLang="ko" sz="1400" dirty="0">
                <a:solidFill>
                  <a:schemeClr val="bg2"/>
                </a:solidFill>
              </a:rPr>
              <a:t>the right to inspect one’s own personal data</a:t>
            </a:r>
            <a:r>
              <a:rPr lang="ko" sz="1400" dirty="0">
                <a:solidFill>
                  <a:schemeClr val="bg2"/>
                </a:solidFill>
              </a:rPr>
              <a:t>), </a:t>
            </a:r>
            <a:r>
              <a:rPr lang="en-US" altLang="ko" sz="1400" dirty="0">
                <a:solidFill>
                  <a:schemeClr val="bg2"/>
                </a:solidFill>
              </a:rPr>
              <a:t>Article 36 </a:t>
            </a:r>
            <a:r>
              <a:rPr lang="ko" sz="1400" dirty="0">
                <a:solidFill>
                  <a:schemeClr val="bg2"/>
                </a:solidFill>
              </a:rPr>
              <a:t>정정, 삭제(</a:t>
            </a:r>
            <a:r>
              <a:rPr lang="en-US" altLang="ko" sz="1400" dirty="0">
                <a:solidFill>
                  <a:schemeClr val="bg2"/>
                </a:solidFill>
              </a:rPr>
              <a:t>rectification and deletion</a:t>
            </a:r>
            <a:r>
              <a:rPr lang="ko" sz="1400" dirty="0">
                <a:solidFill>
                  <a:schemeClr val="bg2"/>
                </a:solidFill>
              </a:rPr>
              <a:t>), </a:t>
            </a:r>
            <a:r>
              <a:rPr lang="en-US" altLang="ko" sz="1400" dirty="0">
                <a:solidFill>
                  <a:schemeClr val="bg2"/>
                </a:solidFill>
              </a:rPr>
              <a:t>Article 37 </a:t>
            </a:r>
            <a:r>
              <a:rPr lang="ko" sz="1400" dirty="0">
                <a:solidFill>
                  <a:schemeClr val="bg2"/>
                </a:solidFill>
              </a:rPr>
              <a:t>처리정지(</a:t>
            </a:r>
            <a:r>
              <a:rPr lang="en-US" altLang="ko" sz="1400" dirty="0">
                <a:solidFill>
                  <a:schemeClr val="bg2"/>
                </a:solidFill>
              </a:rPr>
              <a:t>suspension of processing</a:t>
            </a:r>
            <a:r>
              <a:rPr lang="ko" sz="1400" dirty="0">
                <a:solidFill>
                  <a:schemeClr val="bg2"/>
                </a:solidFill>
              </a:rPr>
              <a:t>)</a:t>
            </a:r>
            <a:endParaRPr lang="en-US" altLang="ko" sz="1400" dirty="0">
              <a:solidFill>
                <a:schemeClr val="bg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727650" y="420442"/>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sz="1800" dirty="0"/>
              <a:t>안전조치 및 권리 제한 : 유럽 GDPR </a:t>
            </a:r>
            <a:br>
              <a:rPr lang="en-US" altLang="ko" sz="1800" dirty="0"/>
            </a:br>
            <a:r>
              <a:rPr lang="en-US" altLang="ko" sz="1800" dirty="0"/>
              <a:t>Safeguards and rights restrictions</a:t>
            </a:r>
            <a:endParaRPr sz="1800" dirty="0"/>
          </a:p>
        </p:txBody>
      </p:sp>
      <p:sp>
        <p:nvSpPr>
          <p:cNvPr id="129" name="Google Shape;129;p20"/>
          <p:cNvSpPr txBox="1">
            <a:spLocks noGrp="1"/>
          </p:cNvSpPr>
          <p:nvPr>
            <p:ph type="body" idx="1"/>
          </p:nvPr>
        </p:nvSpPr>
        <p:spPr>
          <a:xfrm>
            <a:off x="0" y="1154652"/>
            <a:ext cx="4120179" cy="3291840"/>
          </a:xfrm>
          <a:prstGeom prst="rect">
            <a:avLst/>
          </a:prstGeom>
        </p:spPr>
        <p:txBody>
          <a:bodyPr spcFirstLastPara="1" wrap="square" lIns="91425" tIns="91425" rIns="91425" bIns="91425" anchor="t" anchorCtr="0">
            <a:noAutofit/>
          </a:bodyPr>
          <a:lstStyle/>
          <a:p>
            <a:pPr marL="139700" lvl="0" indent="0" algn="l" rtl="0">
              <a:spcBef>
                <a:spcPts val="0"/>
              </a:spcBef>
              <a:spcAft>
                <a:spcPts val="0"/>
              </a:spcAft>
              <a:buSzPts val="1400"/>
              <a:buNone/>
            </a:pPr>
            <a:r>
              <a:rPr lang="ko" altLang="en-US" sz="1400" dirty="0">
                <a:solidFill>
                  <a:schemeClr val="bg2"/>
                </a:solidFill>
                <a:latin typeface="Arial"/>
                <a:ea typeface="Arial"/>
                <a:cs typeface="Arial"/>
                <a:sym typeface="Arial"/>
              </a:rPr>
              <a:t>*</a:t>
            </a:r>
            <a:r>
              <a:rPr lang="ko" sz="1400" dirty="0">
                <a:solidFill>
                  <a:schemeClr val="bg2"/>
                </a:solidFill>
                <a:latin typeface="Arial"/>
                <a:ea typeface="Arial"/>
                <a:cs typeface="Arial"/>
                <a:sym typeface="Arial"/>
              </a:rPr>
              <a:t>공익을 위한 자료 보관 목적, 과학 또는 역사 연구 목적이나 통계 목적을 위한 처리와 관련한 보호장치 및 적용 완화 (제89조)</a:t>
            </a:r>
            <a:endParaRPr lang="en-US" altLang="ko" sz="1400" dirty="0">
              <a:solidFill>
                <a:schemeClr val="bg2"/>
              </a:solidFill>
              <a:latin typeface="Arial"/>
              <a:ea typeface="Arial"/>
              <a:cs typeface="Arial"/>
              <a:sym typeface="Arial"/>
            </a:endParaRPr>
          </a:p>
          <a:p>
            <a:pPr marL="139700" lvl="0" indent="0" algn="l" rtl="0">
              <a:spcBef>
                <a:spcPts val="0"/>
              </a:spcBef>
              <a:spcAft>
                <a:spcPts val="0"/>
              </a:spcAft>
              <a:buSzPts val="1400"/>
              <a:buNone/>
            </a:pPr>
            <a:r>
              <a:rPr lang="ko-KR" altLang="en-US" sz="1400" dirty="0">
                <a:solidFill>
                  <a:schemeClr val="bg2"/>
                </a:solidFill>
                <a:latin typeface="Arial"/>
                <a:ea typeface="Arial"/>
                <a:cs typeface="Arial"/>
                <a:sym typeface="Arial"/>
              </a:rPr>
              <a:t>*적절한 보호장치가 적용되어야 함</a:t>
            </a:r>
            <a:r>
              <a:rPr lang="en-US" altLang="ko-KR" sz="1400" dirty="0">
                <a:solidFill>
                  <a:schemeClr val="bg2"/>
                </a:solidFill>
                <a:latin typeface="Arial"/>
                <a:ea typeface="Arial"/>
                <a:cs typeface="Arial"/>
                <a:sym typeface="Arial"/>
              </a:rPr>
              <a:t>. </a:t>
            </a:r>
            <a:r>
              <a:rPr lang="ko-KR" altLang="en-US" sz="1400" dirty="0">
                <a:solidFill>
                  <a:schemeClr val="bg2"/>
                </a:solidFill>
                <a:latin typeface="Arial"/>
                <a:ea typeface="Arial"/>
                <a:cs typeface="Arial"/>
                <a:sym typeface="Arial"/>
              </a:rPr>
              <a:t>그러한 보호장치는 특히 </a:t>
            </a:r>
            <a:r>
              <a:rPr lang="ko-KR" altLang="en-US" sz="1400" u="sng" dirty="0">
                <a:solidFill>
                  <a:schemeClr val="bg2"/>
                </a:solidFill>
                <a:latin typeface="Arial"/>
                <a:ea typeface="Arial"/>
                <a:cs typeface="Arial"/>
                <a:sym typeface="Arial"/>
              </a:rPr>
              <a:t>정보 최소화 원칙을 보장</a:t>
            </a:r>
            <a:r>
              <a:rPr lang="ko-KR" altLang="en-US" sz="1400" dirty="0">
                <a:solidFill>
                  <a:schemeClr val="bg2"/>
                </a:solidFill>
                <a:latin typeface="Arial"/>
                <a:ea typeface="Arial"/>
                <a:cs typeface="Arial"/>
                <a:sym typeface="Arial"/>
              </a:rPr>
              <a:t>하기 위한 기술적</a:t>
            </a:r>
            <a:r>
              <a:rPr lang="en-US" altLang="ko-KR" sz="1400" dirty="0">
                <a:solidFill>
                  <a:schemeClr val="bg2"/>
                </a:solidFill>
                <a:latin typeface="Arial"/>
                <a:ea typeface="Arial"/>
                <a:cs typeface="Arial"/>
                <a:sym typeface="Arial"/>
              </a:rPr>
              <a:t>, </a:t>
            </a:r>
            <a:r>
              <a:rPr lang="ko-KR" altLang="en-US" sz="1400" dirty="0">
                <a:solidFill>
                  <a:schemeClr val="bg2"/>
                </a:solidFill>
                <a:latin typeface="Arial"/>
                <a:ea typeface="Arial"/>
                <a:cs typeface="Arial"/>
                <a:sym typeface="Arial"/>
              </a:rPr>
              <a:t>조직적 조치가 구비되어야 함</a:t>
            </a:r>
            <a:r>
              <a:rPr lang="en-US" altLang="ko-KR" sz="1400" dirty="0">
                <a:solidFill>
                  <a:schemeClr val="bg2"/>
                </a:solidFill>
                <a:latin typeface="Arial"/>
                <a:ea typeface="Arial"/>
                <a:cs typeface="Arial"/>
                <a:sym typeface="Arial"/>
              </a:rPr>
              <a:t>. </a:t>
            </a:r>
            <a:r>
              <a:rPr lang="ko-KR" altLang="en-US" sz="1400" dirty="0">
                <a:solidFill>
                  <a:schemeClr val="bg2"/>
                </a:solidFill>
                <a:latin typeface="Arial"/>
                <a:ea typeface="Arial"/>
                <a:cs typeface="Arial"/>
                <a:sym typeface="Arial"/>
              </a:rPr>
              <a:t>그러한 목적이 충족될 수 있다면 그와 같은 조치에 </a:t>
            </a:r>
            <a:r>
              <a:rPr lang="ko-KR" altLang="en-US" sz="1400" b="1" u="sng" dirty="0" err="1">
                <a:solidFill>
                  <a:schemeClr val="bg2"/>
                </a:solidFill>
                <a:latin typeface="Arial"/>
                <a:ea typeface="Arial"/>
                <a:cs typeface="Arial"/>
                <a:sym typeface="Arial"/>
              </a:rPr>
              <a:t>가명처리가</a:t>
            </a:r>
            <a:r>
              <a:rPr lang="ko-KR" altLang="en-US" sz="1400" b="1" u="sng" dirty="0">
                <a:solidFill>
                  <a:schemeClr val="bg2"/>
                </a:solidFill>
                <a:latin typeface="Arial"/>
                <a:ea typeface="Arial"/>
                <a:cs typeface="Arial"/>
                <a:sym typeface="Arial"/>
              </a:rPr>
              <a:t> 포함</a:t>
            </a:r>
            <a:r>
              <a:rPr lang="ko-KR" altLang="en-US" sz="1400" dirty="0">
                <a:solidFill>
                  <a:schemeClr val="bg2"/>
                </a:solidFill>
                <a:latin typeface="Arial"/>
                <a:ea typeface="Arial"/>
                <a:cs typeface="Arial"/>
                <a:sym typeface="Arial"/>
              </a:rPr>
              <a:t>될 수 있음</a:t>
            </a:r>
            <a:r>
              <a:rPr lang="en-US" altLang="ko-KR" sz="1400" dirty="0">
                <a:solidFill>
                  <a:schemeClr val="bg2"/>
                </a:solidFill>
                <a:latin typeface="Arial"/>
                <a:ea typeface="Arial"/>
                <a:cs typeface="Arial"/>
                <a:sym typeface="Arial"/>
              </a:rPr>
              <a:t>. </a:t>
            </a:r>
            <a:r>
              <a:rPr lang="ko-KR" altLang="en-US" sz="1400" u="sng" dirty="0">
                <a:solidFill>
                  <a:schemeClr val="bg2"/>
                </a:solidFill>
                <a:latin typeface="Arial"/>
                <a:ea typeface="Arial"/>
                <a:cs typeface="Arial"/>
                <a:sym typeface="Arial"/>
              </a:rPr>
              <a:t>정보 주체를 식별할 수 없거나 더 이상 식별할 수 없는 추가 처리</a:t>
            </a:r>
            <a:r>
              <a:rPr lang="ko-KR" altLang="en-US" sz="1400" dirty="0">
                <a:solidFill>
                  <a:schemeClr val="bg2"/>
                </a:solidFill>
                <a:latin typeface="Arial"/>
                <a:ea typeface="Arial"/>
                <a:cs typeface="Arial"/>
                <a:sym typeface="Arial"/>
              </a:rPr>
              <a:t>를 통해 그러한 목적이 충족될 수 있는 경우</a:t>
            </a:r>
            <a:r>
              <a:rPr lang="en-US" altLang="ko-KR" sz="1400" dirty="0">
                <a:solidFill>
                  <a:schemeClr val="bg2"/>
                </a:solidFill>
                <a:latin typeface="Arial"/>
                <a:ea typeface="Arial"/>
                <a:cs typeface="Arial"/>
                <a:sym typeface="Arial"/>
              </a:rPr>
              <a:t>, </a:t>
            </a:r>
            <a:r>
              <a:rPr lang="ko-KR" altLang="en-US" sz="1400" dirty="0">
                <a:solidFill>
                  <a:schemeClr val="bg2"/>
                </a:solidFill>
                <a:latin typeface="Arial"/>
                <a:ea typeface="Arial"/>
                <a:cs typeface="Arial"/>
                <a:sym typeface="Arial"/>
              </a:rPr>
              <a:t>그러한 목적은 해당 방식으로 충족해야 함</a:t>
            </a:r>
            <a:r>
              <a:rPr lang="en-US" altLang="ko-KR" sz="1400" dirty="0">
                <a:solidFill>
                  <a:schemeClr val="bg2"/>
                </a:solidFill>
                <a:latin typeface="Arial"/>
                <a:ea typeface="Arial"/>
                <a:cs typeface="Arial"/>
                <a:sym typeface="Arial"/>
              </a:rPr>
              <a:t>. </a:t>
            </a:r>
            <a:r>
              <a:rPr lang="ko-KR" altLang="en-US" sz="1400" dirty="0">
                <a:solidFill>
                  <a:schemeClr val="bg2"/>
                </a:solidFill>
                <a:latin typeface="Arial"/>
                <a:ea typeface="Arial"/>
                <a:cs typeface="Arial"/>
                <a:sym typeface="Arial"/>
              </a:rPr>
              <a:t>*정보주체의 열람권</a:t>
            </a:r>
            <a:r>
              <a:rPr lang="en-US" altLang="ko-KR" sz="1400" dirty="0">
                <a:solidFill>
                  <a:schemeClr val="bg2"/>
                </a:solidFill>
                <a:latin typeface="Arial"/>
                <a:ea typeface="Arial"/>
                <a:cs typeface="Arial"/>
                <a:sym typeface="Arial"/>
              </a:rPr>
              <a:t>, </a:t>
            </a:r>
            <a:r>
              <a:rPr lang="ko-KR" altLang="en-US" sz="1400" dirty="0" err="1">
                <a:solidFill>
                  <a:schemeClr val="bg2"/>
                </a:solidFill>
                <a:latin typeface="Arial"/>
                <a:ea typeface="Arial"/>
                <a:cs typeface="Arial"/>
                <a:sym typeface="Arial"/>
              </a:rPr>
              <a:t>정정권</a:t>
            </a:r>
            <a:r>
              <a:rPr lang="en-US" altLang="ko-KR" sz="1400" dirty="0">
                <a:solidFill>
                  <a:schemeClr val="bg2"/>
                </a:solidFill>
                <a:latin typeface="Arial"/>
                <a:ea typeface="Arial"/>
                <a:cs typeface="Arial"/>
                <a:sym typeface="Arial"/>
              </a:rPr>
              <a:t>, </a:t>
            </a:r>
            <a:r>
              <a:rPr lang="ko-KR" altLang="en-US" sz="1400" dirty="0" err="1">
                <a:solidFill>
                  <a:schemeClr val="bg2"/>
                </a:solidFill>
                <a:latin typeface="Arial"/>
                <a:ea typeface="Arial"/>
                <a:cs typeface="Arial"/>
                <a:sym typeface="Arial"/>
              </a:rPr>
              <a:t>처리제한권</a:t>
            </a:r>
            <a:r>
              <a:rPr lang="en-US" altLang="ko-KR" sz="1400" dirty="0">
                <a:solidFill>
                  <a:schemeClr val="bg2"/>
                </a:solidFill>
                <a:latin typeface="Arial"/>
                <a:ea typeface="Arial"/>
                <a:cs typeface="Arial"/>
                <a:sym typeface="Arial"/>
              </a:rPr>
              <a:t>, </a:t>
            </a:r>
            <a:r>
              <a:rPr lang="ko-KR" altLang="en-US" sz="1400" dirty="0">
                <a:solidFill>
                  <a:schemeClr val="bg2"/>
                </a:solidFill>
                <a:latin typeface="Arial"/>
                <a:ea typeface="Arial"/>
                <a:cs typeface="Arial"/>
                <a:sym typeface="Arial"/>
              </a:rPr>
              <a:t>거부권 등을 제한할 수 있으나</a:t>
            </a:r>
            <a:r>
              <a:rPr lang="en-US" altLang="ko-KR" sz="1400" dirty="0">
                <a:solidFill>
                  <a:schemeClr val="bg2"/>
                </a:solidFill>
                <a:latin typeface="Arial"/>
                <a:ea typeface="Arial"/>
                <a:cs typeface="Arial"/>
                <a:sym typeface="Arial"/>
              </a:rPr>
              <a:t>, </a:t>
            </a:r>
            <a:r>
              <a:rPr lang="ko-KR" altLang="en-US" sz="1400" dirty="0">
                <a:solidFill>
                  <a:schemeClr val="bg2"/>
                </a:solidFill>
                <a:latin typeface="Arial"/>
                <a:ea typeface="Arial"/>
                <a:cs typeface="Arial"/>
                <a:sym typeface="Arial"/>
              </a:rPr>
              <a:t>이는 그러한 권리를 보장하면 </a:t>
            </a:r>
            <a:r>
              <a:rPr lang="ko-KR" altLang="en-US" sz="1400" u="sng" dirty="0">
                <a:solidFill>
                  <a:schemeClr val="bg2"/>
                </a:solidFill>
                <a:latin typeface="Arial"/>
                <a:ea typeface="Arial"/>
                <a:cs typeface="Arial"/>
                <a:sym typeface="Arial"/>
              </a:rPr>
              <a:t>특정 목적의 달성을 심각하게 침해하거나</a:t>
            </a:r>
            <a:r>
              <a:rPr lang="en-US" altLang="ko-KR" sz="1400" u="sng" dirty="0">
                <a:solidFill>
                  <a:schemeClr val="bg2"/>
                </a:solidFill>
                <a:latin typeface="Arial"/>
                <a:ea typeface="Arial"/>
                <a:cs typeface="Arial"/>
                <a:sym typeface="Arial"/>
              </a:rPr>
              <a:t>, </a:t>
            </a:r>
            <a:r>
              <a:rPr lang="ko-KR" altLang="en-US" sz="1400" u="sng" dirty="0">
                <a:solidFill>
                  <a:schemeClr val="bg2"/>
                </a:solidFill>
                <a:latin typeface="Arial"/>
                <a:ea typeface="Arial"/>
                <a:cs typeface="Arial"/>
                <a:sym typeface="Arial"/>
              </a:rPr>
              <a:t>그러한 권리를 제한이 목적달성에 필요한 경우</a:t>
            </a:r>
            <a:r>
              <a:rPr lang="ko-KR" altLang="en-US" sz="1400" dirty="0">
                <a:solidFill>
                  <a:schemeClr val="bg2"/>
                </a:solidFill>
                <a:latin typeface="Arial"/>
                <a:ea typeface="Arial"/>
                <a:cs typeface="Arial"/>
                <a:sym typeface="Arial"/>
              </a:rPr>
              <a:t>에 한정</a:t>
            </a:r>
          </a:p>
        </p:txBody>
      </p:sp>
      <p:sp>
        <p:nvSpPr>
          <p:cNvPr id="4" name="Google Shape;129;p20">
            <a:extLst>
              <a:ext uri="{FF2B5EF4-FFF2-40B4-BE49-F238E27FC236}">
                <a16:creationId xmlns:a16="http://schemas.microsoft.com/office/drawing/2014/main" id="{6F98B77A-2454-DF4A-8527-DEC102E0FC4A}"/>
              </a:ext>
            </a:extLst>
          </p:cNvPr>
          <p:cNvSpPr txBox="1">
            <a:spLocks/>
          </p:cNvSpPr>
          <p:nvPr/>
        </p:nvSpPr>
        <p:spPr>
          <a:xfrm>
            <a:off x="4208033" y="959226"/>
            <a:ext cx="4688541" cy="32918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3000"/>
              </a:lnSpc>
              <a:spcBef>
                <a:spcPts val="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1pPr>
            <a:lvl2pPr marL="914400" marR="0" lvl="1" indent="-342900" algn="l" rtl="0">
              <a:lnSpc>
                <a:spcPct val="113000"/>
              </a:lnSpc>
              <a:spcBef>
                <a:spcPts val="100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2pPr>
            <a:lvl3pPr marL="1371600" marR="0" lvl="2"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3pPr>
            <a:lvl4pPr marL="1828800" marR="0" lvl="3"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4pPr>
            <a:lvl5pPr marL="2286000" marR="0" lvl="4"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5pPr>
            <a:lvl6pPr marL="2743200" marR="0" lvl="5"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6pPr>
            <a:lvl7pPr marL="3200400" marR="0" lvl="6"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7pPr>
            <a:lvl8pPr marL="3657600" marR="0" lvl="7"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8pPr>
            <a:lvl9pPr marL="4114800" marR="0" lvl="8" indent="-330200" algn="l" rtl="0">
              <a:lnSpc>
                <a:spcPct val="113000"/>
              </a:lnSpc>
              <a:spcBef>
                <a:spcPts val="1000"/>
              </a:spcBef>
              <a:spcAft>
                <a:spcPts val="1000"/>
              </a:spcAft>
              <a:buClr>
                <a:schemeClr val="accent1"/>
              </a:buClr>
              <a:buSzPts val="1600"/>
              <a:buFont typeface="Lato"/>
              <a:buChar char="■"/>
              <a:defRPr sz="1600" b="0" i="0" u="none" strike="noStrike" cap="none">
                <a:solidFill>
                  <a:schemeClr val="accent1"/>
                </a:solidFill>
                <a:latin typeface="Lato"/>
                <a:ea typeface="Lato"/>
                <a:cs typeface="Lato"/>
                <a:sym typeface="Lato"/>
              </a:defRPr>
            </a:lvl9pPr>
          </a:lstStyle>
          <a:p>
            <a:pPr marL="114300" indent="0">
              <a:buNone/>
            </a:pPr>
            <a:r>
              <a:rPr lang="en-US" sz="1200" dirty="0">
                <a:solidFill>
                  <a:schemeClr val="bg2"/>
                </a:solidFill>
              </a:rPr>
              <a:t>1. Processing for archiving purposes in the public interest, scientific or historical research purposes or statistical purposes, shall be subject to appropriate safeguards, in accordance with this Regulation, for the rights and freedoms of the data subject. Those safeguards shall ensure that technical and </a:t>
            </a:r>
            <a:r>
              <a:rPr lang="en-US" sz="1200" dirty="0" err="1">
                <a:solidFill>
                  <a:schemeClr val="bg2"/>
                </a:solidFill>
              </a:rPr>
              <a:t>organisational</a:t>
            </a:r>
            <a:r>
              <a:rPr lang="en-US" sz="1200" dirty="0">
                <a:solidFill>
                  <a:schemeClr val="bg2"/>
                </a:solidFill>
              </a:rPr>
              <a:t> measures are in place in particular in order to ensure respect for the principle of data </a:t>
            </a:r>
            <a:r>
              <a:rPr lang="en-US" sz="1200" dirty="0" err="1">
                <a:solidFill>
                  <a:schemeClr val="bg2"/>
                </a:solidFill>
              </a:rPr>
              <a:t>minimisation</a:t>
            </a:r>
            <a:r>
              <a:rPr lang="en-US" sz="1200" dirty="0">
                <a:solidFill>
                  <a:schemeClr val="bg2"/>
                </a:solidFill>
              </a:rPr>
              <a:t>. Those measures may include </a:t>
            </a:r>
            <a:r>
              <a:rPr lang="en-US" sz="1200" dirty="0" err="1">
                <a:solidFill>
                  <a:schemeClr val="bg2"/>
                </a:solidFill>
              </a:rPr>
              <a:t>pseudonymisation</a:t>
            </a:r>
            <a:r>
              <a:rPr lang="en-US" sz="1200" dirty="0">
                <a:solidFill>
                  <a:schemeClr val="bg2"/>
                </a:solidFill>
              </a:rPr>
              <a:t> provided that those purposes can be fulfilled in that manner. Where those purposes can be fulfilled by further processing which does not permit or no longer permits the identification of data subjects, those purposes shall be fulfilled in that manner. </a:t>
            </a:r>
          </a:p>
          <a:p>
            <a:pPr marL="114300" indent="0">
              <a:buNone/>
            </a:pPr>
            <a:r>
              <a:rPr lang="en-US" sz="1200" dirty="0">
                <a:solidFill>
                  <a:schemeClr val="bg2"/>
                </a:solidFill>
              </a:rPr>
              <a:t>2. Where personal data are processed for scientific or historical research purposes or statistical purposes, Union or Member State law may provide for derogations from the rights referred to in Articles 15, 16, 18 and 21 subject to the conditions and safeguards referred to in paragraph 1 of this Article in so far as such rights are likely to render impossible or seriously impair the achievement of the specific purposes, and such derogations are necessary for the fulfilment of those purposes. </a:t>
            </a:r>
            <a:endParaRPr lang="en-US" sz="1200" dirty="0">
              <a:solidFill>
                <a:schemeClr val="bg2"/>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729450" y="556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ko" sz="1800" dirty="0"/>
              <a:t>[쟁점 4] 정보집합물의 결합 </a:t>
            </a:r>
            <a:br>
              <a:rPr lang="en-US" altLang="ko" sz="1800" dirty="0"/>
            </a:br>
            <a:r>
              <a:rPr lang="en-US" altLang="ko" sz="1800" dirty="0"/>
              <a:t>Issue 4 Linking databases</a:t>
            </a:r>
            <a:endParaRPr sz="1800" dirty="0"/>
          </a:p>
        </p:txBody>
      </p:sp>
      <p:sp>
        <p:nvSpPr>
          <p:cNvPr id="135" name="Google Shape;135;p21"/>
          <p:cNvSpPr txBox="1">
            <a:spLocks noGrp="1"/>
          </p:cNvSpPr>
          <p:nvPr>
            <p:ph type="body" idx="1"/>
          </p:nvPr>
        </p:nvSpPr>
        <p:spPr>
          <a:xfrm>
            <a:off x="0" y="1255018"/>
            <a:ext cx="3982399" cy="2865160"/>
          </a:xfrm>
          <a:prstGeom prst="rect">
            <a:avLst/>
          </a:prstGeom>
        </p:spPr>
        <p:txBody>
          <a:bodyPr spcFirstLastPara="1" wrap="square" lIns="91425" tIns="91425" rIns="91425" bIns="91425" anchor="t" anchorCtr="0">
            <a:noAutofit/>
          </a:bodyPr>
          <a:lstStyle/>
          <a:p>
            <a:pPr marL="139700" lvl="0" indent="0" algn="l" rtl="0">
              <a:spcBef>
                <a:spcPts val="0"/>
              </a:spcBef>
              <a:spcAft>
                <a:spcPts val="0"/>
              </a:spcAft>
              <a:buSzPts val="1400"/>
              <a:buNone/>
            </a:pPr>
            <a:r>
              <a:rPr lang="ko" sz="1400" b="1" dirty="0">
                <a:solidFill>
                  <a:schemeClr val="bg2"/>
                </a:solidFill>
              </a:rPr>
              <a:t>제28조의3(정보집합물의 결합) </a:t>
            </a:r>
            <a:r>
              <a:rPr lang="ko" sz="1400" dirty="0">
                <a:solidFill>
                  <a:schemeClr val="bg2"/>
                </a:solidFill>
              </a:rPr>
              <a:t>① 제28조의2에도 불구하고 통계작성, 과학적 연구, 공익적 기록보존 등을 위한 서로 다른 개인정보처리자 간의 가명정보의 결합은 보호위원회 또는 관계 중앙행정기관의 장이 지정하는 전문기관이 수행한다.</a:t>
            </a:r>
            <a:endParaRPr lang="en-US" altLang="ko" sz="1400" dirty="0">
              <a:solidFill>
                <a:schemeClr val="bg2"/>
              </a:solidFill>
            </a:endParaRPr>
          </a:p>
          <a:p>
            <a:pPr marL="139700" lvl="0" indent="0" algn="l" rtl="0">
              <a:spcBef>
                <a:spcPts val="0"/>
              </a:spcBef>
              <a:spcAft>
                <a:spcPts val="0"/>
              </a:spcAft>
              <a:buSzPts val="1400"/>
              <a:buNone/>
            </a:pPr>
            <a:r>
              <a:rPr lang="ko" sz="1400" dirty="0">
                <a:solidFill>
                  <a:schemeClr val="bg2"/>
                </a:solidFill>
              </a:rPr>
              <a:t> ② 결합을 수행한 기관 외부로 결합된 정보를 반출하려는 개인정보처리자는 </a:t>
            </a:r>
            <a:r>
              <a:rPr lang="ko" sz="1400" u="sng" dirty="0">
                <a:solidFill>
                  <a:schemeClr val="bg2"/>
                </a:solidFill>
              </a:rPr>
              <a:t>가명정보</a:t>
            </a:r>
            <a:r>
              <a:rPr lang="ko" sz="1400" dirty="0">
                <a:solidFill>
                  <a:schemeClr val="bg2"/>
                </a:solidFill>
              </a:rPr>
              <a:t> 또는 제58조의2에 해당하는 정보로 처리한 뒤 전문기관의 장의 승인을 받아야 한다.</a:t>
            </a:r>
            <a:endParaRPr sz="1400" dirty="0">
              <a:solidFill>
                <a:schemeClr val="bg2"/>
              </a:solidFill>
            </a:endParaRPr>
          </a:p>
          <a:p>
            <a:pPr marL="139700" lvl="0" indent="0" algn="l" rtl="0">
              <a:spcBef>
                <a:spcPts val="0"/>
              </a:spcBef>
              <a:spcAft>
                <a:spcPts val="0"/>
              </a:spcAft>
              <a:buSzPts val="1400"/>
              <a:buNone/>
            </a:pPr>
            <a:r>
              <a:rPr lang="en-US" altLang="ko" sz="1400" dirty="0">
                <a:solidFill>
                  <a:schemeClr val="bg2"/>
                </a:solidFill>
              </a:rPr>
              <a:t>*</a:t>
            </a:r>
            <a:r>
              <a:rPr lang="ko" sz="1400" dirty="0">
                <a:solidFill>
                  <a:schemeClr val="bg2"/>
                </a:solidFill>
              </a:rPr>
              <a:t>GDPR에는 데이터 결합에 대한 별도 규정 없음. </a:t>
            </a:r>
            <a:endParaRPr sz="1400" dirty="0">
              <a:solidFill>
                <a:schemeClr val="bg2"/>
              </a:solidFill>
            </a:endParaRPr>
          </a:p>
          <a:p>
            <a:pPr marL="596900" lvl="1" indent="0" algn="l" rtl="0">
              <a:spcBef>
                <a:spcPts val="0"/>
              </a:spcBef>
              <a:spcAft>
                <a:spcPts val="0"/>
              </a:spcAft>
              <a:buSzPts val="1400"/>
              <a:buNone/>
            </a:pPr>
            <a:r>
              <a:rPr lang="en-US" altLang="ko" sz="1400" dirty="0">
                <a:solidFill>
                  <a:schemeClr val="bg2"/>
                </a:solidFill>
              </a:rPr>
              <a:t>- </a:t>
            </a:r>
            <a:r>
              <a:rPr lang="ko" sz="1400" dirty="0">
                <a:solidFill>
                  <a:schemeClr val="bg2"/>
                </a:solidFill>
              </a:rPr>
              <a:t>개인정보처리자는 각각 적법한 법적 근거를 가져야 함. </a:t>
            </a:r>
            <a:endParaRPr sz="1400" dirty="0">
              <a:solidFill>
                <a:schemeClr val="bg2"/>
              </a:solidFill>
            </a:endParaRPr>
          </a:p>
          <a:p>
            <a:pPr marL="596900" lvl="1" indent="0" algn="l" rtl="0">
              <a:spcBef>
                <a:spcPts val="0"/>
              </a:spcBef>
              <a:spcAft>
                <a:spcPts val="0"/>
              </a:spcAft>
              <a:buSzPts val="1400"/>
              <a:buNone/>
            </a:pPr>
            <a:r>
              <a:rPr lang="en-US" altLang="ko" sz="1400" dirty="0">
                <a:solidFill>
                  <a:schemeClr val="bg2"/>
                </a:solidFill>
              </a:rPr>
              <a:t>- </a:t>
            </a:r>
            <a:r>
              <a:rPr lang="ko" sz="1400" dirty="0">
                <a:solidFill>
                  <a:schemeClr val="bg2"/>
                </a:solidFill>
              </a:rPr>
              <a:t>데이터 보유기관, 연계기관, 연구자 사이의 엄격한 분리 원칙 적용 </a:t>
            </a:r>
            <a:endParaRPr sz="1400" dirty="0">
              <a:solidFill>
                <a:schemeClr val="bg2"/>
              </a:solidFill>
            </a:endParaRPr>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4" name="Google Shape;135;p21">
            <a:extLst>
              <a:ext uri="{FF2B5EF4-FFF2-40B4-BE49-F238E27FC236}">
                <a16:creationId xmlns:a16="http://schemas.microsoft.com/office/drawing/2014/main" id="{4035BF74-20E1-E34F-9DA3-9E9E8DDEA595}"/>
              </a:ext>
            </a:extLst>
          </p:cNvPr>
          <p:cNvSpPr txBox="1">
            <a:spLocks/>
          </p:cNvSpPr>
          <p:nvPr/>
        </p:nvSpPr>
        <p:spPr>
          <a:xfrm>
            <a:off x="3853031" y="829578"/>
            <a:ext cx="5097332" cy="286516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3000"/>
              </a:lnSpc>
              <a:spcBef>
                <a:spcPts val="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1pPr>
            <a:lvl2pPr marL="914400" marR="0" lvl="1" indent="-342900" algn="l" rtl="0">
              <a:lnSpc>
                <a:spcPct val="113000"/>
              </a:lnSpc>
              <a:spcBef>
                <a:spcPts val="1000"/>
              </a:spcBef>
              <a:spcAft>
                <a:spcPts val="0"/>
              </a:spcAft>
              <a:buClr>
                <a:schemeClr val="accent1"/>
              </a:buClr>
              <a:buSzPts val="1800"/>
              <a:buFont typeface="Lato"/>
              <a:buChar char="○"/>
              <a:defRPr sz="1800" b="0" i="0" u="none" strike="noStrike" cap="none">
                <a:solidFill>
                  <a:schemeClr val="accent1"/>
                </a:solidFill>
                <a:latin typeface="Lato"/>
                <a:ea typeface="Lato"/>
                <a:cs typeface="Lato"/>
                <a:sym typeface="Lato"/>
              </a:defRPr>
            </a:lvl2pPr>
            <a:lvl3pPr marL="1371600" marR="0" lvl="2"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3pPr>
            <a:lvl4pPr marL="1828800" marR="0" lvl="3"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4pPr>
            <a:lvl5pPr marL="2286000" marR="0" lvl="4"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5pPr>
            <a:lvl6pPr marL="2743200" marR="0" lvl="5"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6pPr>
            <a:lvl7pPr marL="3200400" marR="0" lvl="6"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7pPr>
            <a:lvl8pPr marL="3657600" marR="0" lvl="7" indent="-330200" algn="l" rtl="0">
              <a:lnSpc>
                <a:spcPct val="113000"/>
              </a:lnSpc>
              <a:spcBef>
                <a:spcPts val="1000"/>
              </a:spcBef>
              <a:spcAft>
                <a:spcPts val="0"/>
              </a:spcAft>
              <a:buClr>
                <a:schemeClr val="accent1"/>
              </a:buClr>
              <a:buSzPts val="1600"/>
              <a:buFont typeface="Lato"/>
              <a:buChar char="○"/>
              <a:defRPr sz="1600" b="0" i="0" u="none" strike="noStrike" cap="none">
                <a:solidFill>
                  <a:schemeClr val="accent1"/>
                </a:solidFill>
                <a:latin typeface="Lato"/>
                <a:ea typeface="Lato"/>
                <a:cs typeface="Lato"/>
                <a:sym typeface="Lato"/>
              </a:defRPr>
            </a:lvl8pPr>
            <a:lvl9pPr marL="4114800" marR="0" lvl="8" indent="-330200" algn="l" rtl="0">
              <a:lnSpc>
                <a:spcPct val="113000"/>
              </a:lnSpc>
              <a:spcBef>
                <a:spcPts val="1000"/>
              </a:spcBef>
              <a:spcAft>
                <a:spcPts val="1000"/>
              </a:spcAft>
              <a:buClr>
                <a:schemeClr val="accent1"/>
              </a:buClr>
              <a:buSzPts val="1600"/>
              <a:buFont typeface="Lato"/>
              <a:buChar char="■"/>
              <a:defRPr sz="1600" b="0" i="0" u="none" strike="noStrike" cap="none">
                <a:solidFill>
                  <a:schemeClr val="accent1"/>
                </a:solidFill>
                <a:latin typeface="Lato"/>
                <a:ea typeface="Lato"/>
                <a:cs typeface="Lato"/>
                <a:sym typeface="Lato"/>
              </a:defRPr>
            </a:lvl9pPr>
          </a:lstStyle>
          <a:p>
            <a:pPr marL="114300" indent="0" latinLnBrk="1">
              <a:buNone/>
            </a:pPr>
            <a:r>
              <a:rPr lang="en-US" sz="1400" b="1" dirty="0">
                <a:solidFill>
                  <a:schemeClr val="bg2"/>
                </a:solidFill>
              </a:rPr>
              <a:t>Article 28-3 (Combination of data sets) </a:t>
            </a:r>
            <a:endParaRPr lang="ko-Kore-KR" sz="1400" b="1" dirty="0">
              <a:solidFill>
                <a:schemeClr val="bg2"/>
              </a:solidFill>
            </a:endParaRPr>
          </a:p>
          <a:p>
            <a:pPr marL="114300" indent="0" latinLnBrk="1">
              <a:buNone/>
            </a:pPr>
            <a:r>
              <a:rPr lang="en-US" sz="1400" dirty="0">
                <a:solidFill>
                  <a:schemeClr val="bg2"/>
                </a:solidFill>
              </a:rPr>
              <a:t>(1) Notwithstanding Article 28-2, the combination of data sets between data controllers for compiling statistics, conducting scientific research, and archiving in the public interest shall be carried out by Specialized Institutions possessing secure facilities in accordance with the standards set forth in the Enforcement Decree.</a:t>
            </a:r>
            <a:endParaRPr lang="ko-Kore-KR" sz="1400" dirty="0">
              <a:solidFill>
                <a:schemeClr val="bg2"/>
              </a:solidFill>
            </a:endParaRPr>
          </a:p>
          <a:p>
            <a:pPr marL="114300" indent="0" latinLnBrk="1">
              <a:buNone/>
            </a:pPr>
            <a:r>
              <a:rPr lang="en-US" sz="1400" dirty="0">
                <a:solidFill>
                  <a:schemeClr val="bg2"/>
                </a:solidFill>
              </a:rPr>
              <a:t>(2) A data handler who intends to export combined data sets outside the Specialized Institution that performed the combination must obtain approval from the head of the Specialized Institution after processing the information in accordance with Article 2(1)(c) or Article 58-2. </a:t>
            </a:r>
            <a:endParaRPr lang="ko-Kore-KR" sz="1400" dirty="0">
              <a:solidFill>
                <a:schemeClr val="bg2"/>
              </a:solidFill>
            </a:endParaRPr>
          </a:p>
          <a:p>
            <a:pPr marL="139700" indent="0">
              <a:buSzPts val="1400"/>
              <a:buNone/>
            </a:pPr>
            <a:r>
              <a:rPr lang="en-US" altLang="ko" sz="1400" dirty="0">
                <a:solidFill>
                  <a:schemeClr val="bg2"/>
                </a:solidFill>
              </a:rPr>
              <a:t>*GDPR does not have provisions on how to link data sets</a:t>
            </a:r>
          </a:p>
          <a:p>
            <a:pPr marL="425450" indent="-285750">
              <a:buSzPts val="1400"/>
              <a:buFont typeface="Arial" panose="020B0604020202020204" pitchFamily="34" charset="0"/>
              <a:buChar char="•"/>
            </a:pPr>
            <a:r>
              <a:rPr lang="en-US" altLang="ko-KR" sz="1400" dirty="0">
                <a:solidFill>
                  <a:schemeClr val="bg2"/>
                </a:solidFill>
              </a:rPr>
              <a:t>Each data controller must secure lawful basis for linking.</a:t>
            </a:r>
          </a:p>
          <a:p>
            <a:pPr marL="425450" indent="-285750">
              <a:buSzPts val="1400"/>
              <a:buFont typeface="Arial" panose="020B0604020202020204" pitchFamily="34" charset="0"/>
              <a:buChar char="•"/>
            </a:pPr>
            <a:r>
              <a:rPr lang="en-US" altLang="ko-KR" sz="1400" dirty="0">
                <a:solidFill>
                  <a:schemeClr val="bg2"/>
                </a:solidFill>
              </a:rPr>
              <a:t>Data holder, data linker, and researcher must be separated from one another</a:t>
            </a:r>
            <a:endParaRPr lang="ko-KR" altLang="en-US" sz="1400" dirty="0">
              <a:solidFill>
                <a:schemeClr val="bg2"/>
              </a:solidFill>
            </a:endParaRPr>
          </a:p>
          <a:p>
            <a:pPr marL="0" indent="0">
              <a:spcBef>
                <a:spcPts val="1000"/>
              </a:spcBef>
              <a:buFont typeface="Lato"/>
              <a:buNone/>
            </a:pPr>
            <a:endParaRPr lang="ko-KR" altLang="en-US" dirty="0"/>
          </a:p>
          <a:p>
            <a:pPr marL="0" indent="0">
              <a:spcBef>
                <a:spcPts val="1000"/>
              </a:spcBef>
              <a:spcAft>
                <a:spcPts val="1000"/>
              </a:spcAft>
              <a:buFont typeface="Lato"/>
              <a:buNone/>
            </a:pPr>
            <a:endParaRPr lang="ko-KR" altLang="en-US"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2261</Words>
  <Application>Microsoft Macintosh PowerPoint</Application>
  <PresentationFormat>화면 슬라이드 쇼(16:9)</PresentationFormat>
  <Paragraphs>69</Paragraphs>
  <Slides>11</Slides>
  <Notes>11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11</vt:i4>
      </vt:variant>
    </vt:vector>
  </HeadingPairs>
  <TitlesOfParts>
    <vt:vector size="15" baseType="lpstr">
      <vt:lpstr>Arial</vt:lpstr>
      <vt:lpstr>Raleway</vt:lpstr>
      <vt:lpstr>Lato</vt:lpstr>
      <vt:lpstr>Streamline</vt:lpstr>
      <vt:lpstr> Problems with the new 3 data protection law amendments 개인정보 3법의 문제점 </vt:lpstr>
      <vt:lpstr>쟁점[1] 개인정보의 개념 : 개보법 개정안  Issue 1 Definition of Personal Data (in Personal Information Protection Act)</vt:lpstr>
      <vt:lpstr>개인정보 개념 Definition of personal data under GDPR</vt:lpstr>
      <vt:lpstr>쟁점[2] 동의없는 활용의 범위 Issue 2: Scope of Non-consensual use</vt:lpstr>
      <vt:lpstr>유럽 GDPR </vt:lpstr>
      <vt:lpstr>과학적 연구의 범위 : 유럽 GDPR  Scope of Scientific Research: GDPR</vt:lpstr>
      <vt:lpstr>[쟁점 3] 정보주체 권리제한  Issue 3. Restriction on data subject’s rights</vt:lpstr>
      <vt:lpstr>안전조치 및 권리 제한 : 유럽 GDPR  Safeguards and rights restrictions</vt:lpstr>
      <vt:lpstr>[쟁점 4] 정보집합물의 결합  Issue 4 Linking databases</vt:lpstr>
      <vt:lpstr>[쟁점 5] 개인정보 감독기구 Issue 5 Personal Information Supervision Authority</vt:lpstr>
      <vt:lpstr>[결론] 개인정보보호법 개정안의 문제점  Conclusion: Problems with Data Protection Law Amendment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Problems with the new 3 data protection law amendments 개인정보 3법의 문제점 </dc:title>
  <cp:lastModifiedBy>kyungsinpark@korea.ac.kr</cp:lastModifiedBy>
  <cp:revision>7</cp:revision>
  <dcterms:modified xsi:type="dcterms:W3CDTF">2020-01-19T07:17:05Z</dcterms:modified>
</cp:coreProperties>
</file>