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7" r:id="rId2"/>
    <p:sldId id="257" r:id="rId3"/>
    <p:sldId id="258" r:id="rId4"/>
    <p:sldId id="259" r:id="rId5"/>
    <p:sldId id="260" r:id="rId6"/>
    <p:sldId id="306" r:id="rId7"/>
    <p:sldId id="264" r:id="rId8"/>
    <p:sldId id="265" r:id="rId9"/>
    <p:sldId id="267" r:id="rId10"/>
    <p:sldId id="266" r:id="rId11"/>
    <p:sldId id="268" r:id="rId12"/>
    <p:sldId id="271" r:id="rId13"/>
    <p:sldId id="297" r:id="rId14"/>
    <p:sldId id="298" r:id="rId15"/>
    <p:sldId id="299" r:id="rId16"/>
    <p:sldId id="300" r:id="rId17"/>
    <p:sldId id="301" r:id="rId18"/>
    <p:sldId id="302" r:id="rId19"/>
    <p:sldId id="278" r:id="rId20"/>
    <p:sldId id="286" r:id="rId21"/>
    <p:sldId id="303" r:id="rId22"/>
    <p:sldId id="307" r:id="rId23"/>
    <p:sldId id="279" r:id="rId24"/>
    <p:sldId id="283" r:id="rId25"/>
    <p:sldId id="284" r:id="rId26"/>
    <p:sldId id="281" r:id="rId27"/>
    <p:sldId id="288" r:id="rId28"/>
    <p:sldId id="305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7BEF8-41B5-4871-A9F4-E20F4229FC10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C9B-129A-436E-AD3F-11CEC4514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0B85E-8F7E-45FC-B3D3-4B42F1B719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0B85E-8F7E-45FC-B3D3-4B42F1B719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B85E-8F7E-45FC-B3D3-4B42F1B719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8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0B85E-8F7E-45FC-B3D3-4B42F1B719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0B85E-8F7E-45FC-B3D3-4B42F1B719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2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0B85E-8F7E-45FC-B3D3-4B42F1B719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7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6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226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71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1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33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for freeform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13256" y="1866901"/>
            <a:ext cx="10018811" cy="41227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224809" y="1000125"/>
            <a:ext cx="10305135" cy="6572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5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title of slide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3" y="1105677"/>
            <a:ext cx="326847" cy="463996"/>
          </a:xfrm>
          <a:prstGeom prst="rect">
            <a:avLst/>
          </a:prstGeom>
        </p:spPr>
      </p:pic>
      <p:pic>
        <p:nvPicPr>
          <p:cNvPr id="1028" name="Picture 4" descr="\\FS-CH-1.main.oecd.org\Users3\ordelheide_s\Desktop\Untitled-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275" y="5105400"/>
            <a:ext cx="1733424" cy="17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11486068" y="6364292"/>
            <a:ext cx="4154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4B5E3D8-B559-49FC-84E7-900B409E63B2}" type="slidenum">
              <a:rPr lang="id-ID" sz="1000" b="0" smtClean="0">
                <a:solidFill>
                  <a:schemeClr val="bg1"/>
                </a:solidFill>
                <a:latin typeface="Bernino Sans" pitchFamily="50" charset="0"/>
              </a:rPr>
              <a:pPr/>
              <a:t>‹#›</a:t>
            </a:fld>
            <a:endParaRPr lang="en-GB" sz="1000" b="0">
              <a:latin typeface="Bernino Sans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5" y="377191"/>
            <a:ext cx="1600691" cy="37053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219199" y="5989639"/>
            <a:ext cx="10012868" cy="1920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Insert source information for graphs and diagrams here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662740" y="6550224"/>
            <a:ext cx="10556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and</a:t>
            </a:r>
            <a:r>
              <a:rPr lang="en-GB" sz="7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Agriculture Directorate | Organisation for Economic Co-operation and Development (OECD) | </a:t>
            </a:r>
            <a:r>
              <a:rPr lang="en-GB" sz="700" b="0" i="0" u="none">
                <a:solidFill>
                  <a:srgbClr val="046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www.oecd.org/tad </a:t>
            </a:r>
            <a:r>
              <a:rPr lang="en-GB" sz="700" b="0" i="0" u="non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700" b="0" i="0" u="none">
                <a:solidFill>
                  <a:srgbClr val="046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tad.contact@oecd.org </a:t>
            </a:r>
            <a:endParaRPr lang="id-ID" sz="700" b="0" i="0" u="none" baseline="0">
              <a:solidFill>
                <a:srgbClr val="046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sz="7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2239"/>
            <a:ext cx="109728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84F1A-192D-411A-93CE-3A09C9689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2499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3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5651" y="1752600"/>
            <a:ext cx="10668000" cy="42672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B6963A63-42BE-48EC-9B39-F7BA70E73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925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>
            <a:spLocks noGrp="1"/>
          </p:cNvSpPr>
          <p:nvPr>
            <p:ph idx="13" hasCustomPrompt="1"/>
          </p:nvPr>
        </p:nvSpPr>
        <p:spPr>
          <a:xfrm>
            <a:off x="609601" y="1234441"/>
            <a:ext cx="10935855" cy="52340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000"/>
            </a:lvl1pPr>
          </a:lstStyle>
          <a:p>
            <a:pPr marL="0" indent="0">
              <a:buNone/>
            </a:pPr>
            <a:r>
              <a:rPr lang="it-IT" b="1" dirty="0" smtClean="0">
                <a:latin typeface="Open Sans"/>
                <a:cs typeface="Open Sans"/>
              </a:rPr>
              <a:t>Text (</a:t>
            </a:r>
            <a:r>
              <a:rPr lang="it-IT" b="1" dirty="0" err="1" smtClean="0">
                <a:latin typeface="Open Sans"/>
                <a:cs typeface="Open Sans"/>
              </a:rPr>
              <a:t>title</a:t>
            </a:r>
            <a:r>
              <a:rPr lang="it-IT" b="1" dirty="0" smtClean="0">
                <a:latin typeface="Open Sans"/>
                <a:cs typeface="Open Sans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400" dirty="0" err="1" smtClean="0">
                <a:latin typeface="Open Sans"/>
                <a:cs typeface="Open Sans"/>
              </a:rPr>
              <a:t>Lorem</a:t>
            </a:r>
            <a:r>
              <a:rPr lang="it-IT" sz="2400" dirty="0" smtClean="0">
                <a:latin typeface="Open Sans"/>
                <a:cs typeface="Open Sans"/>
              </a:rPr>
              <a:t> </a:t>
            </a:r>
            <a:r>
              <a:rPr lang="it-IT" sz="2400" dirty="0" err="1" smtClean="0">
                <a:latin typeface="Open Sans"/>
                <a:cs typeface="Open Sans"/>
              </a:rPr>
              <a:t>ipsum</a:t>
            </a:r>
            <a:r>
              <a:rPr lang="it-IT" sz="2400" dirty="0" smtClean="0">
                <a:latin typeface="Open Sans"/>
                <a:cs typeface="Open Sans"/>
              </a:rPr>
              <a:t> </a:t>
            </a:r>
            <a:r>
              <a:rPr lang="it-IT" sz="2400" dirty="0" err="1" smtClean="0">
                <a:latin typeface="Open Sans"/>
                <a:cs typeface="Open Sans"/>
              </a:rPr>
              <a:t>dolor</a:t>
            </a:r>
            <a:r>
              <a:rPr lang="it-IT" sz="2400" dirty="0" smtClean="0">
                <a:latin typeface="Open Sans"/>
                <a:cs typeface="Open Sans"/>
              </a:rPr>
              <a:t> </a:t>
            </a:r>
            <a:r>
              <a:rPr lang="it-IT" sz="2400" dirty="0" err="1" smtClean="0">
                <a:latin typeface="Open Sans"/>
                <a:cs typeface="Open Sans"/>
              </a:rPr>
              <a:t>sitmkn</a:t>
            </a:r>
            <a:r>
              <a:rPr lang="it-IT" sz="2400" dirty="0" smtClean="0">
                <a:latin typeface="Open Sans"/>
                <a:cs typeface="Open Sans"/>
              </a:rPr>
              <a:t> </a:t>
            </a:r>
            <a:r>
              <a:rPr lang="it-IT" sz="2400" dirty="0" err="1" smtClean="0">
                <a:latin typeface="Open Sans"/>
                <a:cs typeface="Open Sans"/>
              </a:rPr>
              <a:t>djsoinsc-msdece</a:t>
            </a:r>
            <a:r>
              <a:rPr lang="it-IT" sz="2400" dirty="0" smtClean="0">
                <a:latin typeface="Open Sans"/>
                <a:cs typeface="Open Sans"/>
              </a:rPr>
              <a:t>. </a:t>
            </a:r>
            <a:r>
              <a:rPr lang="it-IT" sz="2400" dirty="0" err="1" smtClean="0">
                <a:latin typeface="Open Sans"/>
                <a:cs typeface="Open Sans"/>
              </a:rPr>
              <a:t>Lorem</a:t>
            </a:r>
            <a:r>
              <a:rPr lang="it-IT" sz="2400" dirty="0" smtClean="0">
                <a:latin typeface="Open Sans"/>
                <a:cs typeface="Open Sans"/>
              </a:rPr>
              <a:t> </a:t>
            </a:r>
            <a:r>
              <a:rPr lang="it-IT" sz="2400" dirty="0" err="1">
                <a:latin typeface="Open Sans"/>
                <a:cs typeface="Open Sans"/>
              </a:rPr>
              <a:t>ipsum</a:t>
            </a:r>
            <a:r>
              <a:rPr lang="it-IT" sz="2400" dirty="0">
                <a:latin typeface="Open Sans"/>
                <a:cs typeface="Open Sans"/>
              </a:rPr>
              <a:t> </a:t>
            </a:r>
            <a:r>
              <a:rPr lang="it-IT" sz="2400" dirty="0" err="1">
                <a:latin typeface="Open Sans"/>
                <a:cs typeface="Open Sans"/>
              </a:rPr>
              <a:t>dolor</a:t>
            </a:r>
            <a:r>
              <a:rPr lang="it-IT" sz="2400" dirty="0">
                <a:latin typeface="Open Sans"/>
                <a:cs typeface="Open Sans"/>
              </a:rPr>
              <a:t> </a:t>
            </a:r>
            <a:r>
              <a:rPr lang="it-IT" sz="2400" dirty="0" err="1">
                <a:latin typeface="Open Sans"/>
                <a:cs typeface="Open Sans"/>
              </a:rPr>
              <a:t>sitmkn</a:t>
            </a:r>
            <a:r>
              <a:rPr lang="it-IT" sz="2400" dirty="0">
                <a:latin typeface="Open Sans"/>
                <a:cs typeface="Open Sans"/>
              </a:rPr>
              <a:t> </a:t>
            </a:r>
            <a:r>
              <a:rPr lang="it-IT" sz="2400" dirty="0" err="1">
                <a:latin typeface="Open Sans"/>
                <a:cs typeface="Open Sans"/>
              </a:rPr>
              <a:t>djsoinsc-msdece</a:t>
            </a:r>
            <a:r>
              <a:rPr lang="it-IT" sz="2400" dirty="0" smtClean="0">
                <a:latin typeface="Open Sans"/>
                <a:cs typeface="Open Sans"/>
              </a:rPr>
              <a:t>.</a:t>
            </a:r>
          </a:p>
          <a:p>
            <a:pPr marL="0" indent="0">
              <a:buNone/>
            </a:pPr>
            <a:endParaRPr lang="it-IT" sz="2400" dirty="0" smtClean="0">
              <a:latin typeface="Open Sans"/>
              <a:cs typeface="Open Sans"/>
            </a:endParaRPr>
          </a:p>
          <a:p>
            <a:pPr marL="0" indent="0">
              <a:buNone/>
            </a:pPr>
            <a:endParaRPr lang="it-IT" sz="2400" dirty="0" smtClean="0">
              <a:latin typeface="Open Sans"/>
              <a:cs typeface="Open Sans"/>
            </a:endParaRPr>
          </a:p>
          <a:p>
            <a:pPr marL="0" indent="0">
              <a:buNone/>
            </a:pPr>
            <a:endParaRPr lang="it-IT" sz="2400" dirty="0">
              <a:latin typeface="Open Sans"/>
              <a:cs typeface="Open Sans"/>
            </a:endParaRP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09599" y="420625"/>
            <a:ext cx="10935855" cy="530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>
              <a:defRPr lang="en-US" sz="1400" kern="1200" dirty="0" smtClean="0">
                <a:solidFill>
                  <a:srgbClr val="1F6BA7"/>
                </a:solidFill>
                <a:latin typeface="Open Sans"/>
                <a:ea typeface="+mn-ea"/>
                <a:cs typeface="Open Sans"/>
              </a:defRPr>
            </a:lvl2pPr>
            <a:lvl3pPr>
              <a:defRPr lang="en-US" sz="1400" kern="1200" dirty="0" smtClean="0">
                <a:solidFill>
                  <a:srgbClr val="1F6BA7"/>
                </a:solidFill>
                <a:latin typeface="Open Sans"/>
                <a:ea typeface="+mn-ea"/>
                <a:cs typeface="Open Sans"/>
              </a:defRPr>
            </a:lvl3pPr>
            <a:lvl4pPr>
              <a:defRPr lang="en-US" sz="1400" kern="1200" dirty="0" smtClean="0">
                <a:solidFill>
                  <a:srgbClr val="1F6BA7"/>
                </a:solidFill>
                <a:latin typeface="Open Sans"/>
                <a:ea typeface="+mn-ea"/>
                <a:cs typeface="Open Sans"/>
              </a:defRPr>
            </a:lvl4pPr>
            <a:lvl5pPr>
              <a:defRPr lang="en-GB" sz="1400" kern="1200" dirty="0">
                <a:solidFill>
                  <a:srgbClr val="1F6BA7"/>
                </a:solidFill>
                <a:latin typeface="Open Sans"/>
                <a:ea typeface="+mn-ea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25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7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4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8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5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49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openxmlformats.org/officeDocument/2006/relationships/image" Target="../media/image44.jpe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0.pn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microsoft.com/office/2007/relationships/hdphoto" Target="../media/hdphoto13.wdp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Digital </a:t>
            </a:r>
            <a:r>
              <a:rPr lang="en-US" dirty="0" smtClean="0"/>
              <a:t>Trade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Flows and Data Localization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1787611" y="3912973"/>
            <a:ext cx="9259800" cy="1886165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latin typeface="Arial (Body)"/>
              </a:rPr>
              <a:t> </a:t>
            </a:r>
            <a:endParaRPr lang="en-US" cap="small" dirty="0">
              <a:latin typeface="Arial (Body)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3535566" y="2518736"/>
            <a:ext cx="1385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Cellular connection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1" name="Picture 8" descr="Image result for cloud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02" y="5077523"/>
            <a:ext cx="1295332" cy="6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8" b="95600" l="33200" r="66560">
                        <a14:foregroundMark x1="57000" y1="10790" x2="57000" y2="10790"/>
                        <a14:foregroundMark x1="52400" y1="10187" x2="52400" y2="10187"/>
                        <a14:foregroundMark x1="40760" y1="10006" x2="40760" y2="10006"/>
                        <a14:foregroundMark x1="37240" y1="18746" x2="37240" y2="18746"/>
                        <a14:foregroundMark x1="37240" y1="67450" x2="37240" y2="67450"/>
                        <a14:foregroundMark x1="37920" y1="90295" x2="37920" y2="90295"/>
                        <a14:foregroundMark x1="56200" y1="91501" x2="56200" y2="91501"/>
                        <a14:foregroundMark x1="63080" y1="64798" x2="63080" y2="64798"/>
                        <a14:foregroundMark x1="62960" y1="30983" x2="62960" y2="30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324" y="1229064"/>
            <a:ext cx="1592141" cy="901438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1583992" y="723928"/>
            <a:ext cx="542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Ways IoT Devices Connect to the Internet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backgroundMark x1="24848" y1="75568" x2="24848" y2="75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89" y="1279132"/>
            <a:ext cx="482797" cy="643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135108" y="1608398"/>
            <a:ext cx="1707613" cy="17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8168" y="1408561"/>
            <a:ext cx="282455" cy="1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2337" y="1900452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Smart lightbulb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8138" y="1466523"/>
            <a:ext cx="249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Smartphone application</a:t>
            </a:r>
          </a:p>
        </p:txBody>
      </p:sp>
      <p:pic>
        <p:nvPicPr>
          <p:cNvPr id="1026" name="Picture 2" descr="Image result for vehicl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55" y="2180999"/>
            <a:ext cx="1007864" cy="10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371853" y="2765509"/>
            <a:ext cx="1661724" cy="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75134" y="3162777"/>
            <a:ext cx="297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Vehicle with monitoring device</a:t>
            </a:r>
          </a:p>
        </p:txBody>
      </p:sp>
      <p:pic>
        <p:nvPicPr>
          <p:cNvPr id="1032" name="Picture 8" descr="Image result for cloud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71" y="2429478"/>
            <a:ext cx="1295332" cy="6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65605" y="2629536"/>
            <a:ext cx="100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Cloud</a:t>
            </a:r>
          </a:p>
        </p:txBody>
      </p:sp>
      <p:pic>
        <p:nvPicPr>
          <p:cNvPr id="1034" name="Picture 10" descr="Image result for fitness track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7" b="89941" l="9948" r="899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50" y="3532109"/>
            <a:ext cx="716803" cy="9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88983" y="4290555"/>
            <a:ext cx="154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Fitness tracker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827090" y="3990300"/>
            <a:ext cx="1577529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8" b="95600" l="33200" r="66560">
                        <a14:foregroundMark x1="57000" y1="10790" x2="57000" y2="10790"/>
                        <a14:foregroundMark x1="52400" y1="10187" x2="52400" y2="10187"/>
                        <a14:foregroundMark x1="40760" y1="10006" x2="40760" y2="10006"/>
                        <a14:foregroundMark x1="37240" y1="18746" x2="37240" y2="18746"/>
                        <a14:foregroundMark x1="37240" y1="67450" x2="37240" y2="67450"/>
                        <a14:foregroundMark x1="37920" y1="90295" x2="37920" y2="90295"/>
                        <a14:foregroundMark x1="56200" y1="91501" x2="56200" y2="91501"/>
                        <a14:foregroundMark x1="63080" y1="64798" x2="63080" y2="64798"/>
                        <a14:foregroundMark x1="62960" y1="30983" x2="62960" y2="30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135" y="3470113"/>
            <a:ext cx="1598885" cy="9052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88914" y="4285077"/>
            <a:ext cx="233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Gateway (smartphone)</a:t>
            </a:r>
          </a:p>
        </p:txBody>
      </p:sp>
      <p:pic>
        <p:nvPicPr>
          <p:cNvPr id="1036" name="Picture 12" descr="Image result for heart rat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0" r="17126"/>
          <a:stretch/>
        </p:blipFill>
        <p:spPr bwMode="auto">
          <a:xfrm flipH="1">
            <a:off x="4855150" y="3622784"/>
            <a:ext cx="373017" cy="4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5728138" y="3951861"/>
            <a:ext cx="1558709" cy="1718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Picture 8" descr="Image result for cloud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82" y="3532109"/>
            <a:ext cx="1295332" cy="6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802682" y="5287918"/>
            <a:ext cx="100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Cloud 2</a:t>
            </a:r>
          </a:p>
        </p:txBody>
      </p:sp>
      <p:pic>
        <p:nvPicPr>
          <p:cNvPr id="1040" name="Picture 16" descr="Image result for thermostat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14" y="4798794"/>
            <a:ext cx="1108084" cy="110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418812" y="5848729"/>
            <a:ext cx="154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Thermostat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20828" y="584872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Smart lightbulb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93452" y="5343446"/>
            <a:ext cx="2427651" cy="939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635605" y="5619255"/>
            <a:ext cx="1285498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4" name="Picture 8" descr="Image result for cloud ic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55" y="5091096"/>
            <a:ext cx="1304190" cy="6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086913" y="5094563"/>
            <a:ext cx="95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Wi-Fi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93807" y="5380251"/>
            <a:ext cx="95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Wi-Fi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50882" y="3749953"/>
            <a:ext cx="95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Bluetooth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15931" y="5317445"/>
            <a:ext cx="100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Cloud 1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469403" y="5478520"/>
            <a:ext cx="991885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867116" y="3725419"/>
            <a:ext cx="100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Cloud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backgroundMark x1="24848" y1="75568" x2="24848" y2="75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7539" y="5055703"/>
            <a:ext cx="628628" cy="83817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833020" y="3714595"/>
            <a:ext cx="117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Wi-Fi, Cellular connection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07839" y="5204946"/>
            <a:ext cx="95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Wi-Fi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14290" y="1360324"/>
            <a:ext cx="95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Bluetooth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282896" y="1297246"/>
            <a:ext cx="192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Device-to-device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architecture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282896" y="2480977"/>
            <a:ext cx="192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Device-to-cloud architecture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282896" y="3615107"/>
            <a:ext cx="213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Device-to-gateway architecture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315435" y="4978891"/>
            <a:ext cx="210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Device-to-cloud architecture</a:t>
            </a:r>
          </a:p>
        </p:txBody>
      </p:sp>
    </p:spTree>
    <p:extLst>
      <p:ext uri="{BB962C8B-B14F-4D97-AF65-F5344CB8AC3E}">
        <p14:creationId xmlns:p14="http://schemas.microsoft.com/office/powerpoint/2010/main" val="26459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054"/>
          <a:stretch/>
        </p:blipFill>
        <p:spPr>
          <a:xfrm>
            <a:off x="2144398" y="802380"/>
            <a:ext cx="7796307" cy="52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7885" y="815545"/>
            <a:ext cx="7357697" cy="675503"/>
          </a:xfrm>
          <a:prstGeom prst="rect">
            <a:avLst/>
          </a:prstGeom>
        </p:spPr>
        <p:txBody>
          <a:bodyPr anchor="ctr"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marL="0" marR="0" lvl="0" indent="0" algn="ctr" defTabSz="673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Digital</a:t>
            </a:r>
            <a:r>
              <a:rPr lang="en-US" kern="0" dirty="0" smtClean="0">
                <a:solidFill>
                  <a:prstClr val="white"/>
                </a:solidFill>
                <a:latin typeface="Tw Cen MT" panose="020B0602020104020603"/>
              </a:rPr>
              <a:t> T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ransformation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of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Trade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417885" y="2298357"/>
            <a:ext cx="7357697" cy="3667468"/>
          </a:xfrm>
          <a:prstGeom prst="rect">
            <a:avLst/>
          </a:prstGeom>
        </p:spPr>
        <p:txBody>
          <a:bodyPr/>
          <a:lstStyle>
            <a:lvl1pPr marL="617538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944563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»"/>
              <a:defRPr sz="3200">
                <a:solidFill>
                  <a:srgbClr val="666666"/>
                </a:solidFill>
                <a:latin typeface="+mn-lt"/>
                <a:ea typeface="+mn-ea"/>
              </a:defRPr>
            </a:lvl2pPr>
            <a:lvl3pPr marL="1271588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–"/>
              <a:defRPr sz="3200">
                <a:solidFill>
                  <a:srgbClr val="666666"/>
                </a:solidFill>
                <a:latin typeface="+mn-lt"/>
                <a:ea typeface="+mn-ea"/>
              </a:defRPr>
            </a:lvl3pPr>
            <a:lvl4pPr marL="1600200" indent="-422275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›"/>
              <a:defRPr sz="3200">
                <a:solidFill>
                  <a:srgbClr val="666666"/>
                </a:solidFill>
                <a:latin typeface="+mn-lt"/>
                <a:ea typeface="+mn-ea"/>
              </a:defRPr>
            </a:lvl4pPr>
            <a:lvl5pPr marL="19272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5pPr>
            <a:lvl6pPr marL="23844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6pPr>
            <a:lvl7pPr marL="28416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7pPr>
            <a:lvl8pPr marL="32988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8pPr>
            <a:lvl9pPr marL="37560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9pPr>
          </a:lstStyle>
          <a:p>
            <a:pPr marL="617538" marR="0" lvl="0" indent="-420688" algn="l" defTabSz="673100" rtl="0" eaLnBrk="1" fontAlgn="base" latinLnBrk="0" hangingPunct="1">
              <a:lnSpc>
                <a:spcPct val="100000"/>
              </a:lnSpc>
              <a:spcBef>
                <a:spcPts val="1763"/>
              </a:spcBef>
              <a:spcAft>
                <a:spcPct val="0"/>
              </a:spcAft>
              <a:buClr>
                <a:schemeClr val="tx1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Platforms</a:t>
            </a:r>
          </a:p>
          <a:p>
            <a:pPr marL="617538" marR="0" lvl="0" indent="-420688" algn="l" defTabSz="673100" rtl="0" eaLnBrk="1" fontAlgn="base" latinLnBrk="0" hangingPunct="1">
              <a:lnSpc>
                <a:spcPct val="100000"/>
              </a:lnSpc>
              <a:spcBef>
                <a:spcPts val="1763"/>
              </a:spcBef>
              <a:spcAft>
                <a:spcPct val="0"/>
              </a:spcAft>
              <a:buClr>
                <a:schemeClr val="tx1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Digital Services</a:t>
            </a:r>
          </a:p>
          <a:p>
            <a:pPr marL="617538" marR="0" lvl="0" indent="-420688" algn="l" defTabSz="673100" rtl="0" eaLnBrk="1" fontAlgn="base" latinLnBrk="0" hangingPunct="1">
              <a:lnSpc>
                <a:spcPct val="100000"/>
              </a:lnSpc>
              <a:spcBef>
                <a:spcPts val="1763"/>
              </a:spcBef>
              <a:spcAft>
                <a:spcPct val="0"/>
              </a:spcAft>
              <a:buClr>
                <a:schemeClr val="tx1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Increased services value-add in manufacturing</a:t>
            </a:r>
          </a:p>
          <a:p>
            <a:pPr marL="617538" marR="0" lvl="0" indent="-420688" algn="l" defTabSz="673100" rtl="0" eaLnBrk="1" fontAlgn="base" latinLnBrk="0" hangingPunct="1">
              <a:lnSpc>
                <a:spcPct val="100000"/>
              </a:lnSpc>
              <a:spcBef>
                <a:spcPts val="1763"/>
              </a:spcBef>
              <a:spcAft>
                <a:spcPct val="0"/>
              </a:spcAft>
              <a:buClr>
                <a:schemeClr val="tx1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Global Value Chains</a:t>
            </a:r>
          </a:p>
        </p:txBody>
      </p:sp>
    </p:spTree>
    <p:extLst>
      <p:ext uri="{BB962C8B-B14F-4D97-AF65-F5344CB8AC3E}">
        <p14:creationId xmlns:p14="http://schemas.microsoft.com/office/powerpoint/2010/main" val="4272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Digital Platforms</a:t>
            </a:r>
          </a:p>
        </p:txBody>
      </p:sp>
      <p:pic>
        <p:nvPicPr>
          <p:cNvPr id="4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B8405A2D-01C6-4511-BE04-CF04FB419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32653" r="51250" b="24260"/>
          <a:stretch/>
        </p:blipFill>
        <p:spPr bwMode="auto">
          <a:xfrm>
            <a:off x="2417885" y="1893889"/>
            <a:ext cx="8268223" cy="46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pokypcguru.com/stoi-cz_owiek-biznesu-z-tabletem-w-r_ku_318-62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44" r="91374">
                        <a14:foregroundMark x1="66454" y1="10863" x2="66454" y2="1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85" y="4119459"/>
            <a:ext cx="1372529" cy="13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/>
          <a:stretch/>
        </p:blipFill>
        <p:spPr bwMode="auto">
          <a:xfrm rot="6312978">
            <a:off x="7309259" y="3887803"/>
            <a:ext cx="1651656" cy="1072522"/>
          </a:xfrm>
          <a:prstGeom prst="rect">
            <a:avLst/>
          </a:prstGeom>
          <a:noFill/>
          <a:scene3d>
            <a:camera prst="orthographicFront">
              <a:rot lat="31" lon="1799998" rev="1080003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/>
          <a:stretch/>
        </p:blipFill>
        <p:spPr bwMode="auto">
          <a:xfrm rot="15145627">
            <a:off x="4943987" y="2952607"/>
            <a:ext cx="1907580" cy="991313"/>
          </a:xfrm>
          <a:prstGeom prst="rect">
            <a:avLst/>
          </a:prstGeom>
          <a:noFill/>
          <a:scene3d>
            <a:camera prst="orthographicFront">
              <a:rot lat="21599940" lon="13199969" rev="1079995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/>
          <a:stretch/>
        </p:blipFill>
        <p:spPr bwMode="auto">
          <a:xfrm rot="21419084">
            <a:off x="4886249" y="4692602"/>
            <a:ext cx="1493541" cy="966152"/>
          </a:xfrm>
          <a:prstGeom prst="rect">
            <a:avLst/>
          </a:prstGeom>
          <a:noFill/>
          <a:scene3d>
            <a:camera prst="orthographicFront">
              <a:rot lat="0" lon="122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Image result for export">
            <a:extLst>
              <a:ext uri="{FF2B5EF4-FFF2-40B4-BE49-F238E27FC236}">
                <a16:creationId xmlns:a16="http://schemas.microsoft.com/office/drawing/2014/main" id="{3E0D1A79-7D53-4756-B9A4-9F85C0B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6667" l="1404" r="92978">
                        <a14:foregroundMark x1="26966" y1="35185" x2="26966" y2="35185"/>
                        <a14:foregroundMark x1="31742" y1="8148" x2="31742" y2="8148"/>
                        <a14:foregroundMark x1="42416" y1="2222" x2="42416" y2="2222"/>
                        <a14:foregroundMark x1="90730" y1="17778" x2="90730" y2="17778"/>
                        <a14:foregroundMark x1="92135" y1="36296" x2="92135" y2="36296"/>
                        <a14:foregroundMark x1="92978" y1="25556" x2="92978" y2="25556"/>
                        <a14:foregroundMark x1="85674" y1="28889" x2="85674" y2="28889"/>
                        <a14:foregroundMark x1="75281" y1="35926" x2="75281" y2="35926"/>
                        <a14:foregroundMark x1="60112" y1="43704" x2="60112" y2="43704"/>
                        <a14:foregroundMark x1="38483" y1="52593" x2="38483" y2="52593"/>
                        <a14:foregroundMark x1="38483" y1="52593" x2="38483" y2="52593"/>
                        <a14:foregroundMark x1="23034" y1="60370" x2="23034" y2="60370"/>
                        <a14:foregroundMark x1="6180" y1="64815" x2="6180" y2="64815"/>
                        <a14:foregroundMark x1="6180" y1="64815" x2="6180" y2="64815"/>
                        <a14:foregroundMark x1="25000" y1="52963" x2="25000" y2="52963"/>
                        <a14:foregroundMark x1="25000" y1="52963" x2="25000" y2="52963"/>
                        <a14:foregroundMark x1="22472" y1="68519" x2="22472" y2="68519"/>
                        <a14:foregroundMark x1="22472" y1="68519" x2="22472" y2="68519"/>
                        <a14:foregroundMark x1="25000" y1="56667" x2="25000" y2="56667"/>
                        <a14:foregroundMark x1="25000" y1="56667" x2="25000" y2="56667"/>
                        <a14:foregroundMark x1="25562" y1="55556" x2="25562" y2="55556"/>
                        <a14:foregroundMark x1="25000" y1="55926" x2="25000" y2="55926"/>
                        <a14:foregroundMark x1="25000" y1="55926" x2="25000" y2="55926"/>
                        <a14:foregroundMark x1="25281" y1="54815" x2="25281" y2="54815"/>
                        <a14:foregroundMark x1="25281" y1="54815" x2="25281" y2="54815"/>
                        <a14:foregroundMark x1="8427" y1="60000" x2="8427" y2="60000"/>
                        <a14:foregroundMark x1="8427" y1="60000" x2="8427" y2="60000"/>
                        <a14:foregroundMark x1="10112" y1="67037" x2="10112" y2="67037"/>
                        <a14:foregroundMark x1="10112" y1="67037" x2="10112" y2="67037"/>
                        <a14:foregroundMark x1="13483" y1="73333" x2="13483" y2="73333"/>
                        <a14:foregroundMark x1="13764" y1="78889" x2="13764" y2="78889"/>
                        <a14:foregroundMark x1="39045" y1="97037" x2="39045" y2="97037"/>
                        <a14:foregroundMark x1="32584" y1="80000" x2="32584" y2="80000"/>
                        <a14:foregroundMark x1="28652" y1="80000" x2="28652" y2="80000"/>
                        <a14:foregroundMark x1="28652" y1="80000" x2="28652" y2="80000"/>
                        <a14:foregroundMark x1="79494" y1="63333" x2="79213" y2="63704"/>
                        <a14:foregroundMark x1="79213" y1="63704" x2="79213" y2="63704"/>
                        <a14:foregroundMark x1="79213" y1="63704" x2="79213" y2="63704"/>
                        <a14:foregroundMark x1="79213" y1="63704" x2="79213" y2="63704"/>
                        <a14:foregroundMark x1="80899" y1="62222" x2="80899" y2="62222"/>
                        <a14:foregroundMark x1="80899" y1="62222" x2="80899" y2="62222"/>
                        <a14:foregroundMark x1="79775" y1="35926" x2="79775" y2="35926"/>
                        <a14:foregroundMark x1="79775" y1="35926" x2="79775" y2="35926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7809" y1="33333" x2="77809" y2="33333"/>
                        <a14:foregroundMark x1="77809" y1="33333" x2="77809" y2="33333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6011" y1="43704" x2="66011" y2="43704"/>
                        <a14:foregroundMark x1="66011" y1="43704" x2="66011" y2="43704"/>
                        <a14:foregroundMark x1="47472" y1="50370" x2="47472" y2="50370"/>
                        <a14:foregroundMark x1="47472" y1="50370" x2="47472" y2="50370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31742" y1="56667" x2="31742" y2="56667"/>
                        <a14:foregroundMark x1="31742" y1="56667" x2="31742" y2="56667"/>
                        <a14:foregroundMark x1="16854" y1="62963" x2="16854" y2="62963"/>
                        <a14:foregroundMark x1="16854" y1="62963" x2="16854" y2="62963"/>
                        <a14:foregroundMark x1="20225" y1="38519" x2="20225" y2="38519"/>
                        <a14:foregroundMark x1="20225" y1="38519" x2="20225" y2="38519"/>
                        <a14:foregroundMark x1="71348" y1="17407" x2="71348" y2="17407"/>
                        <a14:foregroundMark x1="71348" y1="17407" x2="71348" y2="17407"/>
                        <a14:foregroundMark x1="46910" y1="24444" x2="46910" y2="24444"/>
                        <a14:foregroundMark x1="46910" y1="24444" x2="46910" y2="24444"/>
                        <a14:foregroundMark x1="46910" y1="24444" x2="46910" y2="24444"/>
                        <a14:foregroundMark x1="43820" y1="32963" x2="43820" y2="32963"/>
                        <a14:foregroundMark x1="43820" y1="32963" x2="43820" y2="32963"/>
                        <a14:foregroundMark x1="52528" y1="67778" x2="52528" y2="67778"/>
                        <a14:foregroundMark x1="52528" y1="67778" x2="52528" y2="67778"/>
                        <a14:foregroundMark x1="54494" y1="75926" x2="54494" y2="75926"/>
                        <a14:foregroundMark x1="54494" y1="75926" x2="54494" y2="75926"/>
                        <a14:foregroundMark x1="3371" y1="70000" x2="3371" y2="70000"/>
                        <a14:foregroundMark x1="3371" y1="70000" x2="3371" y2="70000"/>
                        <a14:foregroundMark x1="4494" y1="71111" x2="4494" y2="71111"/>
                        <a14:foregroundMark x1="4494" y1="71111" x2="4494" y2="71111"/>
                        <a14:foregroundMark x1="3933" y1="68519" x2="3933" y2="68519"/>
                        <a14:foregroundMark x1="3933" y1="68519" x2="3933" y2="68519"/>
                        <a14:foregroundMark x1="5337" y1="77778" x2="5337" y2="77778"/>
                        <a14:foregroundMark x1="5337" y1="77778" x2="5337" y2="77778"/>
                        <a14:foregroundMark x1="5056" y1="84815" x2="5056" y2="84815"/>
                        <a14:foregroundMark x1="5056" y1="84815" x2="5056" y2="84815"/>
                        <a14:backgroundMark x1="2809" y1="75556" x2="2809" y2="75556"/>
                        <a14:backgroundMark x1="2809" y1="75556" x2="2809" y2="75556"/>
                        <a14:backgroundMark x1="4775" y1="85185" x2="4775" y2="85185"/>
                        <a14:backgroundMark x1="3090" y1="76296" x2="3090" y2="76296"/>
                        <a14:backgroundMark x1="5056" y1="84815" x2="5056" y2="84815"/>
                        <a14:backgroundMark x1="2528" y1="75556" x2="2528" y2="75556"/>
                        <a14:backgroundMark x1="4494" y1="70370" x2="4494" y2="70370"/>
                        <a14:backgroundMark x1="3652" y1="70370" x2="3652" y2="70370"/>
                        <a14:backgroundMark x1="4213" y1="85185" x2="421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8" y="4908981"/>
            <a:ext cx="930104" cy="706878"/>
          </a:xfrm>
          <a:prstGeom prst="rect">
            <a:avLst/>
          </a:prstGeom>
          <a:noFill/>
          <a:scene3d>
            <a:camera prst="orthographicFront">
              <a:rot lat="21594000" lon="21594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Image result for export">
            <a:extLst>
              <a:ext uri="{FF2B5EF4-FFF2-40B4-BE49-F238E27FC236}">
                <a16:creationId xmlns:a16="http://schemas.microsoft.com/office/drawing/2014/main" id="{3E0D1A79-7D53-4756-B9A4-9F85C0B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6667" l="1404" r="92978">
                        <a14:foregroundMark x1="26966" y1="35185" x2="26966" y2="35185"/>
                        <a14:foregroundMark x1="31742" y1="8148" x2="31742" y2="8148"/>
                        <a14:foregroundMark x1="42416" y1="2222" x2="42416" y2="2222"/>
                        <a14:foregroundMark x1="90730" y1="17778" x2="90730" y2="17778"/>
                        <a14:foregroundMark x1="92135" y1="36296" x2="92135" y2="36296"/>
                        <a14:foregroundMark x1="92978" y1="25556" x2="92978" y2="25556"/>
                        <a14:foregroundMark x1="85674" y1="28889" x2="85674" y2="28889"/>
                        <a14:foregroundMark x1="75281" y1="35926" x2="75281" y2="35926"/>
                        <a14:foregroundMark x1="60112" y1="43704" x2="60112" y2="43704"/>
                        <a14:foregroundMark x1="38483" y1="52593" x2="38483" y2="52593"/>
                        <a14:foregroundMark x1="38483" y1="52593" x2="38483" y2="52593"/>
                        <a14:foregroundMark x1="23034" y1="60370" x2="23034" y2="60370"/>
                        <a14:foregroundMark x1="6180" y1="64815" x2="6180" y2="64815"/>
                        <a14:foregroundMark x1="6180" y1="64815" x2="6180" y2="64815"/>
                        <a14:foregroundMark x1="25000" y1="52963" x2="25000" y2="52963"/>
                        <a14:foregroundMark x1="25000" y1="52963" x2="25000" y2="52963"/>
                        <a14:foregroundMark x1="22472" y1="68519" x2="22472" y2="68519"/>
                        <a14:foregroundMark x1="22472" y1="68519" x2="22472" y2="68519"/>
                        <a14:foregroundMark x1="25000" y1="56667" x2="25000" y2="56667"/>
                        <a14:foregroundMark x1="25000" y1="56667" x2="25000" y2="56667"/>
                        <a14:foregroundMark x1="25562" y1="55556" x2="25562" y2="55556"/>
                        <a14:foregroundMark x1="25000" y1="55926" x2="25000" y2="55926"/>
                        <a14:foregroundMark x1="25000" y1="55926" x2="25000" y2="55926"/>
                        <a14:foregroundMark x1="25281" y1="54815" x2="25281" y2="54815"/>
                        <a14:foregroundMark x1="25281" y1="54815" x2="25281" y2="54815"/>
                        <a14:foregroundMark x1="8427" y1="60000" x2="8427" y2="60000"/>
                        <a14:foregroundMark x1="8427" y1="60000" x2="8427" y2="60000"/>
                        <a14:foregroundMark x1="10112" y1="67037" x2="10112" y2="67037"/>
                        <a14:foregroundMark x1="10112" y1="67037" x2="10112" y2="67037"/>
                        <a14:foregroundMark x1="13483" y1="73333" x2="13483" y2="73333"/>
                        <a14:foregroundMark x1="13764" y1="78889" x2="13764" y2="78889"/>
                        <a14:foregroundMark x1="39045" y1="97037" x2="39045" y2="97037"/>
                        <a14:foregroundMark x1="32584" y1="80000" x2="32584" y2="80000"/>
                        <a14:foregroundMark x1="28652" y1="80000" x2="28652" y2="80000"/>
                        <a14:foregroundMark x1="28652" y1="80000" x2="28652" y2="80000"/>
                        <a14:foregroundMark x1="79494" y1="63333" x2="79213" y2="63704"/>
                        <a14:foregroundMark x1="79213" y1="63704" x2="79213" y2="63704"/>
                        <a14:foregroundMark x1="79213" y1="63704" x2="79213" y2="63704"/>
                        <a14:foregroundMark x1="79213" y1="63704" x2="79213" y2="63704"/>
                        <a14:foregroundMark x1="80899" y1="62222" x2="80899" y2="62222"/>
                        <a14:foregroundMark x1="80899" y1="62222" x2="80899" y2="62222"/>
                        <a14:foregroundMark x1="79775" y1="35926" x2="79775" y2="35926"/>
                        <a14:foregroundMark x1="79775" y1="35926" x2="79775" y2="35926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7809" y1="33333" x2="77809" y2="33333"/>
                        <a14:foregroundMark x1="77809" y1="33333" x2="77809" y2="33333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6011" y1="43704" x2="66011" y2="43704"/>
                        <a14:foregroundMark x1="66011" y1="43704" x2="66011" y2="43704"/>
                        <a14:foregroundMark x1="47472" y1="50370" x2="47472" y2="50370"/>
                        <a14:foregroundMark x1="47472" y1="50370" x2="47472" y2="50370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31742" y1="56667" x2="31742" y2="56667"/>
                        <a14:foregroundMark x1="31742" y1="56667" x2="31742" y2="56667"/>
                        <a14:foregroundMark x1="16854" y1="62963" x2="16854" y2="62963"/>
                        <a14:foregroundMark x1="16854" y1="62963" x2="16854" y2="62963"/>
                        <a14:foregroundMark x1="20225" y1="38519" x2="20225" y2="38519"/>
                        <a14:foregroundMark x1="20225" y1="38519" x2="20225" y2="38519"/>
                        <a14:foregroundMark x1="71348" y1="17407" x2="71348" y2="17407"/>
                        <a14:foregroundMark x1="71348" y1="17407" x2="71348" y2="17407"/>
                        <a14:foregroundMark x1="46910" y1="24444" x2="46910" y2="24444"/>
                        <a14:foregroundMark x1="46910" y1="24444" x2="46910" y2="24444"/>
                        <a14:foregroundMark x1="46910" y1="24444" x2="46910" y2="24444"/>
                        <a14:foregroundMark x1="43820" y1="32963" x2="43820" y2="32963"/>
                        <a14:foregroundMark x1="43820" y1="32963" x2="43820" y2="32963"/>
                        <a14:foregroundMark x1="52528" y1="67778" x2="52528" y2="67778"/>
                        <a14:foregroundMark x1="52528" y1="67778" x2="52528" y2="67778"/>
                        <a14:foregroundMark x1="54494" y1="75926" x2="54494" y2="75926"/>
                        <a14:foregroundMark x1="54494" y1="75926" x2="54494" y2="75926"/>
                        <a14:foregroundMark x1="3371" y1="70000" x2="3371" y2="70000"/>
                        <a14:foregroundMark x1="3371" y1="70000" x2="3371" y2="70000"/>
                        <a14:foregroundMark x1="4494" y1="71111" x2="4494" y2="71111"/>
                        <a14:foregroundMark x1="4494" y1="71111" x2="4494" y2="71111"/>
                        <a14:foregroundMark x1="3933" y1="68519" x2="3933" y2="68519"/>
                        <a14:foregroundMark x1="3933" y1="68519" x2="3933" y2="68519"/>
                        <a14:foregroundMark x1="5337" y1="77778" x2="5337" y2="77778"/>
                        <a14:foregroundMark x1="5337" y1="77778" x2="5337" y2="77778"/>
                        <a14:foregroundMark x1="5056" y1="84815" x2="5056" y2="84815"/>
                        <a14:foregroundMark x1="5056" y1="84815" x2="5056" y2="84815"/>
                        <a14:backgroundMark x1="2809" y1="75556" x2="2809" y2="75556"/>
                        <a14:backgroundMark x1="2809" y1="75556" x2="2809" y2="75556"/>
                        <a14:backgroundMark x1="4775" y1="85185" x2="4775" y2="85185"/>
                        <a14:backgroundMark x1="3090" y1="76296" x2="3090" y2="76296"/>
                        <a14:backgroundMark x1="5056" y1="84815" x2="5056" y2="84815"/>
                        <a14:backgroundMark x1="2528" y1="75556" x2="2528" y2="75556"/>
                        <a14:backgroundMark x1="4494" y1="70370" x2="4494" y2="70370"/>
                        <a14:backgroundMark x1="3652" y1="70370" x2="3652" y2="70370"/>
                        <a14:backgroundMark x1="4213" y1="85185" x2="421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977">
            <a:off x="8296178" y="3190376"/>
            <a:ext cx="972768" cy="739303"/>
          </a:xfrm>
          <a:prstGeom prst="rect">
            <a:avLst/>
          </a:prstGeom>
          <a:noFill/>
          <a:scene3d>
            <a:camera prst="orthographicFront">
              <a:rot lat="21594000" lon="21594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Image result for export">
            <a:extLst>
              <a:ext uri="{FF2B5EF4-FFF2-40B4-BE49-F238E27FC236}">
                <a16:creationId xmlns:a16="http://schemas.microsoft.com/office/drawing/2014/main" id="{3E0D1A79-7D53-4756-B9A4-9F85C0B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6667" l="1404" r="92978">
                        <a14:foregroundMark x1="26966" y1="35185" x2="26966" y2="35185"/>
                        <a14:foregroundMark x1="31742" y1="8148" x2="31742" y2="8148"/>
                        <a14:foregroundMark x1="42416" y1="2222" x2="42416" y2="2222"/>
                        <a14:foregroundMark x1="90730" y1="17778" x2="90730" y2="17778"/>
                        <a14:foregroundMark x1="92135" y1="36296" x2="92135" y2="36296"/>
                        <a14:foregroundMark x1="92978" y1="25556" x2="92978" y2="25556"/>
                        <a14:foregroundMark x1="85674" y1="28889" x2="85674" y2="28889"/>
                        <a14:foregroundMark x1="75281" y1="35926" x2="75281" y2="35926"/>
                        <a14:foregroundMark x1="60112" y1="43704" x2="60112" y2="43704"/>
                        <a14:foregroundMark x1="38483" y1="52593" x2="38483" y2="52593"/>
                        <a14:foregroundMark x1="38483" y1="52593" x2="38483" y2="52593"/>
                        <a14:foregroundMark x1="23034" y1="60370" x2="23034" y2="60370"/>
                        <a14:foregroundMark x1="6180" y1="64815" x2="6180" y2="64815"/>
                        <a14:foregroundMark x1="6180" y1="64815" x2="6180" y2="64815"/>
                        <a14:foregroundMark x1="25000" y1="52963" x2="25000" y2="52963"/>
                        <a14:foregroundMark x1="25000" y1="52963" x2="25000" y2="52963"/>
                        <a14:foregroundMark x1="22472" y1="68519" x2="22472" y2="68519"/>
                        <a14:foregroundMark x1="22472" y1="68519" x2="22472" y2="68519"/>
                        <a14:foregroundMark x1="25000" y1="56667" x2="25000" y2="56667"/>
                        <a14:foregroundMark x1="25000" y1="56667" x2="25000" y2="56667"/>
                        <a14:foregroundMark x1="25562" y1="55556" x2="25562" y2="55556"/>
                        <a14:foregroundMark x1="25000" y1="55926" x2="25000" y2="55926"/>
                        <a14:foregroundMark x1="25000" y1="55926" x2="25000" y2="55926"/>
                        <a14:foregroundMark x1="25281" y1="54815" x2="25281" y2="54815"/>
                        <a14:foregroundMark x1="25281" y1="54815" x2="25281" y2="54815"/>
                        <a14:foregroundMark x1="8427" y1="60000" x2="8427" y2="60000"/>
                        <a14:foregroundMark x1="8427" y1="60000" x2="8427" y2="60000"/>
                        <a14:foregroundMark x1="10112" y1="67037" x2="10112" y2="67037"/>
                        <a14:foregroundMark x1="10112" y1="67037" x2="10112" y2="67037"/>
                        <a14:foregroundMark x1="13483" y1="73333" x2="13483" y2="73333"/>
                        <a14:foregroundMark x1="13764" y1="78889" x2="13764" y2="78889"/>
                        <a14:foregroundMark x1="39045" y1="97037" x2="39045" y2="97037"/>
                        <a14:foregroundMark x1="32584" y1="80000" x2="32584" y2="80000"/>
                        <a14:foregroundMark x1="28652" y1="80000" x2="28652" y2="80000"/>
                        <a14:foregroundMark x1="28652" y1="80000" x2="28652" y2="80000"/>
                        <a14:foregroundMark x1="79494" y1="63333" x2="79213" y2="63704"/>
                        <a14:foregroundMark x1="79213" y1="63704" x2="79213" y2="63704"/>
                        <a14:foregroundMark x1="79213" y1="63704" x2="79213" y2="63704"/>
                        <a14:foregroundMark x1="79213" y1="63704" x2="79213" y2="63704"/>
                        <a14:foregroundMark x1="80899" y1="62222" x2="80899" y2="62222"/>
                        <a14:foregroundMark x1="80899" y1="62222" x2="80899" y2="62222"/>
                        <a14:foregroundMark x1="79775" y1="35926" x2="79775" y2="35926"/>
                        <a14:foregroundMark x1="79775" y1="35926" x2="79775" y2="35926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7809" y1="33333" x2="77809" y2="33333"/>
                        <a14:foregroundMark x1="77809" y1="33333" x2="77809" y2="33333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6011" y1="43704" x2="66011" y2="43704"/>
                        <a14:foregroundMark x1="66011" y1="43704" x2="66011" y2="43704"/>
                        <a14:foregroundMark x1="47472" y1="50370" x2="47472" y2="50370"/>
                        <a14:foregroundMark x1="47472" y1="50370" x2="47472" y2="50370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31742" y1="56667" x2="31742" y2="56667"/>
                        <a14:foregroundMark x1="31742" y1="56667" x2="31742" y2="56667"/>
                        <a14:foregroundMark x1="16854" y1="62963" x2="16854" y2="62963"/>
                        <a14:foregroundMark x1="16854" y1="62963" x2="16854" y2="62963"/>
                        <a14:foregroundMark x1="20225" y1="38519" x2="20225" y2="38519"/>
                        <a14:foregroundMark x1="20225" y1="38519" x2="20225" y2="38519"/>
                        <a14:foregroundMark x1="71348" y1="17407" x2="71348" y2="17407"/>
                        <a14:foregroundMark x1="71348" y1="17407" x2="71348" y2="17407"/>
                        <a14:foregroundMark x1="46910" y1="24444" x2="46910" y2="24444"/>
                        <a14:foregroundMark x1="46910" y1="24444" x2="46910" y2="24444"/>
                        <a14:foregroundMark x1="46910" y1="24444" x2="46910" y2="24444"/>
                        <a14:foregroundMark x1="43820" y1="32963" x2="43820" y2="32963"/>
                        <a14:foregroundMark x1="43820" y1="32963" x2="43820" y2="32963"/>
                        <a14:foregroundMark x1="52528" y1="67778" x2="52528" y2="67778"/>
                        <a14:foregroundMark x1="52528" y1="67778" x2="52528" y2="67778"/>
                        <a14:foregroundMark x1="54494" y1="75926" x2="54494" y2="75926"/>
                        <a14:foregroundMark x1="54494" y1="75926" x2="54494" y2="75926"/>
                        <a14:foregroundMark x1="3371" y1="70000" x2="3371" y2="70000"/>
                        <a14:foregroundMark x1="3371" y1="70000" x2="3371" y2="70000"/>
                        <a14:foregroundMark x1="4494" y1="71111" x2="4494" y2="71111"/>
                        <a14:foregroundMark x1="4494" y1="71111" x2="4494" y2="71111"/>
                        <a14:foregroundMark x1="3933" y1="68519" x2="3933" y2="68519"/>
                        <a14:foregroundMark x1="3933" y1="68519" x2="3933" y2="68519"/>
                        <a14:foregroundMark x1="5337" y1="77778" x2="5337" y2="77778"/>
                        <a14:foregroundMark x1="5337" y1="77778" x2="5337" y2="77778"/>
                        <a14:foregroundMark x1="5056" y1="84815" x2="5056" y2="84815"/>
                        <a14:foregroundMark x1="5056" y1="84815" x2="5056" y2="84815"/>
                        <a14:backgroundMark x1="2809" y1="75556" x2="2809" y2="75556"/>
                        <a14:backgroundMark x1="2809" y1="75556" x2="2809" y2="75556"/>
                        <a14:backgroundMark x1="4775" y1="85185" x2="4775" y2="85185"/>
                        <a14:backgroundMark x1="3090" y1="76296" x2="3090" y2="76296"/>
                        <a14:backgroundMark x1="5056" y1="84815" x2="5056" y2="84815"/>
                        <a14:backgroundMark x1="2528" y1="75556" x2="2528" y2="75556"/>
                        <a14:backgroundMark x1="4494" y1="70370" x2="4494" y2="70370"/>
                        <a14:backgroundMark x1="3652" y1="70370" x2="3652" y2="70370"/>
                        <a14:backgroundMark x1="4213" y1="85185" x2="421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977">
            <a:off x="4455155" y="2775178"/>
            <a:ext cx="930105" cy="706879"/>
          </a:xfrm>
          <a:prstGeom prst="rect">
            <a:avLst/>
          </a:prstGeom>
          <a:noFill/>
          <a:scene3d>
            <a:camera prst="orthographicFront">
              <a:rot lat="21594000" lon="21594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27200"/>
            <a:ext cx="7309688" cy="473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838200"/>
            <a:ext cx="9905998" cy="55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Trade over Digital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Trade in Services</a:t>
            </a:r>
          </a:p>
        </p:txBody>
      </p:sp>
      <p:pic>
        <p:nvPicPr>
          <p:cNvPr id="3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9BC3A91B-1F75-415D-9D13-7737B2BCF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16230" r="48582" b="39557"/>
          <a:stretch/>
        </p:blipFill>
        <p:spPr bwMode="auto">
          <a:xfrm>
            <a:off x="2417885" y="1820649"/>
            <a:ext cx="8250116" cy="45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 result for offic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18" y="4101672"/>
            <a:ext cx="861115" cy="689565"/>
          </a:xfrm>
          <a:prstGeom prst="rect">
            <a:avLst/>
          </a:prstGeom>
          <a:noFill/>
          <a:scene3d>
            <a:camera prst="orthographicFront">
              <a:rot lat="0" lon="20399955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Image result for curved arrow">
            <a:extLst>
              <a:ext uri="{FF2B5EF4-FFF2-40B4-BE49-F238E27FC236}">
                <a16:creationId xmlns:a16="http://schemas.microsoft.com/office/drawing/2014/main" id="{732B12E4-FF56-4DCA-965F-28E47AB0C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3"/>
          <a:stretch/>
        </p:blipFill>
        <p:spPr bwMode="auto">
          <a:xfrm rot="19653529">
            <a:off x="5180342" y="4329099"/>
            <a:ext cx="1239305" cy="834191"/>
          </a:xfrm>
          <a:prstGeom prst="rect">
            <a:avLst/>
          </a:prstGeom>
          <a:noFill/>
          <a:scene3d>
            <a:camera prst="orthographicFront">
              <a:rot lat="20418977" lon="20962319" rev="110169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mage result for curved arrow">
            <a:extLst>
              <a:ext uri="{FF2B5EF4-FFF2-40B4-BE49-F238E27FC236}">
                <a16:creationId xmlns:a16="http://schemas.microsoft.com/office/drawing/2014/main" id="{732B12E4-FF56-4DCA-965F-28E47AB0C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/>
          <a:stretch/>
        </p:blipFill>
        <p:spPr bwMode="auto">
          <a:xfrm rot="17509767">
            <a:off x="6101012" y="3774527"/>
            <a:ext cx="1414917" cy="952398"/>
          </a:xfrm>
          <a:prstGeom prst="rect">
            <a:avLst/>
          </a:prstGeom>
          <a:noFill/>
          <a:scene3d>
            <a:camera prst="orthographicFront">
              <a:rot lat="20418977" lon="20962319" rev="110169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rchitect drawings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16" r="93610">
                        <a14:foregroundMark x1="42332" y1="35144" x2="42332" y2="35144"/>
                        <a14:foregroundMark x1="61821" y1="22843" x2="61821" y2="22843"/>
                        <a14:foregroundMark x1="74121" y1="34824" x2="74121" y2="34824"/>
                        <a14:foregroundMark x1="58466" y1="71086" x2="58466" y2="71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81" y="3317234"/>
            <a:ext cx="789114" cy="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d30y9cdsu7xlg0.cloudfront.net/png/636568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698" y="3198240"/>
            <a:ext cx="940050" cy="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European union fla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541" y="3890554"/>
            <a:ext cx="742895" cy="4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architect drawings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16" r="93610">
                        <a14:foregroundMark x1="42332" y1="35144" x2="42332" y2="35144"/>
                        <a14:foregroundMark x1="61821" y1="22843" x2="61821" y2="22843"/>
                        <a14:foregroundMark x1="74121" y1="34824" x2="74121" y2="34824"/>
                        <a14:foregroundMark x1="58466" y1="71086" x2="58466" y2="71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07" y="2973224"/>
            <a:ext cx="766062" cy="7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Image result for export">
            <a:extLst>
              <a:ext uri="{FF2B5EF4-FFF2-40B4-BE49-F238E27FC236}">
                <a16:creationId xmlns:a16="http://schemas.microsoft.com/office/drawing/2014/main" id="{3E0D1A79-7D53-4756-B9A4-9F85C0B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2" b="96667" l="1404" r="92978">
                        <a14:foregroundMark x1="26966" y1="35185" x2="26966" y2="35185"/>
                        <a14:foregroundMark x1="31742" y1="8148" x2="31742" y2="8148"/>
                        <a14:foregroundMark x1="42416" y1="2222" x2="42416" y2="2222"/>
                        <a14:foregroundMark x1="90730" y1="17778" x2="90730" y2="17778"/>
                        <a14:foregroundMark x1="92135" y1="36296" x2="92135" y2="36296"/>
                        <a14:foregroundMark x1="92978" y1="25556" x2="92978" y2="25556"/>
                        <a14:foregroundMark x1="85674" y1="28889" x2="85674" y2="28889"/>
                        <a14:foregroundMark x1="75281" y1="35926" x2="75281" y2="35926"/>
                        <a14:foregroundMark x1="60112" y1="43704" x2="60112" y2="43704"/>
                        <a14:foregroundMark x1="38483" y1="52593" x2="38483" y2="52593"/>
                        <a14:foregroundMark x1="38483" y1="52593" x2="38483" y2="52593"/>
                        <a14:foregroundMark x1="23034" y1="60370" x2="23034" y2="60370"/>
                        <a14:foregroundMark x1="6180" y1="64815" x2="6180" y2="64815"/>
                        <a14:foregroundMark x1="6180" y1="64815" x2="6180" y2="64815"/>
                        <a14:foregroundMark x1="25000" y1="52963" x2="25000" y2="52963"/>
                        <a14:foregroundMark x1="25000" y1="52963" x2="25000" y2="52963"/>
                        <a14:foregroundMark x1="22472" y1="68519" x2="22472" y2="68519"/>
                        <a14:foregroundMark x1="22472" y1="68519" x2="22472" y2="68519"/>
                        <a14:foregroundMark x1="25000" y1="56667" x2="25000" y2="56667"/>
                        <a14:foregroundMark x1="25000" y1="56667" x2="25000" y2="56667"/>
                        <a14:foregroundMark x1="25562" y1="55556" x2="25562" y2="55556"/>
                        <a14:foregroundMark x1="25000" y1="55926" x2="25000" y2="55926"/>
                        <a14:foregroundMark x1="25000" y1="55926" x2="25000" y2="55926"/>
                        <a14:foregroundMark x1="25281" y1="54815" x2="25281" y2="54815"/>
                        <a14:foregroundMark x1="25281" y1="54815" x2="25281" y2="54815"/>
                        <a14:foregroundMark x1="8427" y1="60000" x2="8427" y2="60000"/>
                        <a14:foregroundMark x1="8427" y1="60000" x2="8427" y2="60000"/>
                        <a14:foregroundMark x1="10112" y1="67037" x2="10112" y2="67037"/>
                        <a14:foregroundMark x1="10112" y1="67037" x2="10112" y2="67037"/>
                        <a14:foregroundMark x1="13483" y1="73333" x2="13483" y2="73333"/>
                        <a14:foregroundMark x1="13764" y1="78889" x2="13764" y2="78889"/>
                        <a14:foregroundMark x1="39045" y1="97037" x2="39045" y2="97037"/>
                        <a14:foregroundMark x1="32584" y1="80000" x2="32584" y2="80000"/>
                        <a14:foregroundMark x1="28652" y1="80000" x2="28652" y2="80000"/>
                        <a14:foregroundMark x1="28652" y1="80000" x2="28652" y2="80000"/>
                        <a14:foregroundMark x1="79494" y1="63333" x2="79213" y2="63704"/>
                        <a14:foregroundMark x1="79213" y1="63704" x2="79213" y2="63704"/>
                        <a14:foregroundMark x1="79213" y1="63704" x2="79213" y2="63704"/>
                        <a14:foregroundMark x1="79213" y1="63704" x2="79213" y2="63704"/>
                        <a14:foregroundMark x1="80899" y1="62222" x2="80899" y2="62222"/>
                        <a14:foregroundMark x1="80899" y1="62222" x2="80899" y2="62222"/>
                        <a14:foregroundMark x1="79775" y1="35926" x2="79775" y2="35926"/>
                        <a14:foregroundMark x1="79775" y1="35926" x2="79775" y2="35926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7809" y1="33333" x2="77809" y2="33333"/>
                        <a14:foregroundMark x1="77809" y1="33333" x2="77809" y2="33333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6011" y1="43704" x2="66011" y2="43704"/>
                        <a14:foregroundMark x1="66011" y1="43704" x2="66011" y2="43704"/>
                        <a14:foregroundMark x1="47472" y1="50370" x2="47472" y2="50370"/>
                        <a14:foregroundMark x1="47472" y1="50370" x2="47472" y2="50370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31742" y1="56667" x2="31742" y2="56667"/>
                        <a14:foregroundMark x1="31742" y1="56667" x2="31742" y2="56667"/>
                        <a14:foregroundMark x1="16854" y1="62963" x2="16854" y2="62963"/>
                        <a14:foregroundMark x1="16854" y1="62963" x2="16854" y2="62963"/>
                        <a14:foregroundMark x1="20225" y1="38519" x2="20225" y2="38519"/>
                        <a14:foregroundMark x1="20225" y1="38519" x2="20225" y2="38519"/>
                        <a14:foregroundMark x1="71348" y1="17407" x2="71348" y2="17407"/>
                        <a14:foregroundMark x1="71348" y1="17407" x2="71348" y2="17407"/>
                        <a14:foregroundMark x1="46910" y1="24444" x2="46910" y2="24444"/>
                        <a14:foregroundMark x1="46910" y1="24444" x2="46910" y2="24444"/>
                        <a14:foregroundMark x1="46910" y1="24444" x2="46910" y2="24444"/>
                        <a14:foregroundMark x1="43820" y1="32963" x2="43820" y2="32963"/>
                        <a14:foregroundMark x1="43820" y1="32963" x2="43820" y2="32963"/>
                        <a14:foregroundMark x1="52528" y1="67778" x2="52528" y2="67778"/>
                        <a14:foregroundMark x1="52528" y1="67778" x2="52528" y2="67778"/>
                        <a14:foregroundMark x1="54494" y1="75926" x2="54494" y2="75926"/>
                        <a14:foregroundMark x1="54494" y1="75926" x2="54494" y2="75926"/>
                        <a14:foregroundMark x1="3371" y1="70000" x2="3371" y2="70000"/>
                        <a14:foregroundMark x1="3371" y1="70000" x2="3371" y2="70000"/>
                        <a14:foregroundMark x1="4494" y1="71111" x2="4494" y2="71111"/>
                        <a14:foregroundMark x1="4494" y1="71111" x2="4494" y2="71111"/>
                        <a14:foregroundMark x1="3933" y1="68519" x2="3933" y2="68519"/>
                        <a14:foregroundMark x1="3933" y1="68519" x2="3933" y2="68519"/>
                        <a14:foregroundMark x1="5337" y1="77778" x2="5337" y2="77778"/>
                        <a14:foregroundMark x1="5337" y1="77778" x2="5337" y2="77778"/>
                        <a14:foregroundMark x1="5056" y1="84815" x2="5056" y2="84815"/>
                        <a14:foregroundMark x1="5056" y1="84815" x2="5056" y2="84815"/>
                        <a14:backgroundMark x1="2809" y1="75556" x2="2809" y2="75556"/>
                        <a14:backgroundMark x1="2809" y1="75556" x2="2809" y2="75556"/>
                        <a14:backgroundMark x1="4775" y1="85185" x2="4775" y2="85185"/>
                        <a14:backgroundMark x1="3090" y1="76296" x2="3090" y2="76296"/>
                        <a14:backgroundMark x1="5056" y1="84815" x2="5056" y2="84815"/>
                        <a14:backgroundMark x1="2528" y1="75556" x2="2528" y2="75556"/>
                        <a14:backgroundMark x1="4494" y1="70370" x2="4494" y2="70370"/>
                        <a14:backgroundMark x1="3652" y1="70370" x2="3652" y2="70370"/>
                        <a14:backgroundMark x1="4213" y1="85185" x2="421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977">
            <a:off x="6589715" y="4891599"/>
            <a:ext cx="957618" cy="727789"/>
          </a:xfrm>
          <a:prstGeom prst="rect">
            <a:avLst/>
          </a:prstGeom>
          <a:noFill/>
          <a:scene3d>
            <a:camera prst="orthographicFront">
              <a:rot lat="21594000" lon="21594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194"/>
          <a:stretch/>
        </p:blipFill>
        <p:spPr>
          <a:xfrm>
            <a:off x="2439886" y="1555423"/>
            <a:ext cx="8228115" cy="4511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65782"/>
          </a:xfrm>
        </p:spPr>
        <p:txBody>
          <a:bodyPr/>
          <a:lstStyle/>
          <a:p>
            <a:pPr algn="ctr"/>
            <a:r>
              <a:rPr lang="en-US" sz="3200" dirty="0"/>
              <a:t>Digitally-deliverable</a:t>
            </a:r>
            <a:r>
              <a:rPr lang="en-US" sz="3400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42267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7885" y="635000"/>
            <a:ext cx="7357697" cy="863600"/>
          </a:xfrm>
          <a:prstGeom prst="rect">
            <a:avLst/>
          </a:prstGeom>
        </p:spPr>
        <p:txBody>
          <a:bodyPr anchor="ctr"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algn="ctr"/>
            <a:r>
              <a:rPr lang="en-US" sz="3200" kern="0" dirty="0">
                <a:solidFill>
                  <a:schemeClr val="tx1"/>
                </a:solidFill>
              </a:rPr>
              <a:t>Digitization of Goods</a:t>
            </a:r>
          </a:p>
        </p:txBody>
      </p:sp>
      <p:pic>
        <p:nvPicPr>
          <p:cNvPr id="3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F2C25B2F-C0BB-4234-AD89-75F95354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0" t="24582" r="5993" b="28675"/>
          <a:stretch/>
        </p:blipFill>
        <p:spPr bwMode="auto">
          <a:xfrm>
            <a:off x="2301667" y="1826777"/>
            <a:ext cx="7056072" cy="464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B8405A2D-01C6-4511-BE04-CF04FB419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28998" r="75144" b="27787"/>
          <a:stretch/>
        </p:blipFill>
        <p:spPr bwMode="auto">
          <a:xfrm>
            <a:off x="8195956" y="1826777"/>
            <a:ext cx="2472045" cy="46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reevector.co/wp-content/uploads/2009/01/69847-old-build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04" y="3502763"/>
            <a:ext cx="868797" cy="8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reedesignfile.com/upload/2013/07/container_shipping_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91" b="72844" l="1500" r="96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96" b="26190"/>
          <a:stretch/>
        </p:blipFill>
        <p:spPr bwMode="auto">
          <a:xfrm>
            <a:off x="6926201" y="4834295"/>
            <a:ext cx="2259626" cy="7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offic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824" y="3119248"/>
            <a:ext cx="793159" cy="635147"/>
          </a:xfrm>
          <a:prstGeom prst="rect">
            <a:avLst/>
          </a:prstGeom>
          <a:noFill/>
          <a:scene3d>
            <a:camera prst="orthographicFront">
              <a:rot lat="0" lon="9599951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 result for curved arrow">
            <a:extLst>
              <a:ext uri="{FF2B5EF4-FFF2-40B4-BE49-F238E27FC236}">
                <a16:creationId xmlns:a16="http://schemas.microsoft.com/office/drawing/2014/main" id="{732B12E4-FF56-4DCA-965F-28E47AB0C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3"/>
          <a:stretch/>
        </p:blipFill>
        <p:spPr bwMode="auto">
          <a:xfrm rot="16816097">
            <a:off x="8337859" y="3973108"/>
            <a:ext cx="764857" cy="514834"/>
          </a:xfrm>
          <a:prstGeom prst="rect">
            <a:avLst/>
          </a:prstGeom>
          <a:noFill/>
          <a:scene3d>
            <a:camera prst="orthographicFront">
              <a:rot lat="20418977" lon="20962319" rev="110169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/>
          <a:stretch/>
        </p:blipFill>
        <p:spPr bwMode="auto">
          <a:xfrm rot="21039907">
            <a:off x="5417929" y="4184455"/>
            <a:ext cx="1647090" cy="794169"/>
          </a:xfrm>
          <a:prstGeom prst="rect">
            <a:avLst/>
          </a:prstGeom>
          <a:noFill/>
          <a:scene3d>
            <a:camera prst="orthographicFront">
              <a:rot lat="63" lon="19799949" rev="1079994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7598399" y="4443040"/>
            <a:ext cx="219561" cy="167094"/>
          </a:xfrm>
          <a:prstGeom prst="rect">
            <a:avLst/>
          </a:prstGeom>
          <a:pattFill prst="weave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7396" tIns="37396" rIns="37396" bIns="37396" numCol="1" rtlCol="0" anchor="t" anchorCtr="0" compatLnSpc="1">
            <a:prstTxWarp prst="textNoShape">
              <a:avLst/>
            </a:prstTxWarp>
          </a:bodyPr>
          <a:lstStyle/>
          <a:p>
            <a:pPr marL="617538" indent="-420688" defTabSz="673100" fontAlgn="base">
              <a:lnSpc>
                <a:spcPct val="80000"/>
              </a:lnSpc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</a:pPr>
            <a:endParaRPr lang="en-US" sz="2400">
              <a:solidFill>
                <a:srgbClr val="666666"/>
              </a:solidFill>
              <a:latin typeface="Arial" charset="0"/>
              <a:ea typeface="ヒラギノ角ゴ Pro W3" pitchFamily="9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598399" y="4631149"/>
            <a:ext cx="219561" cy="170758"/>
          </a:xfrm>
          <a:prstGeom prst="rect">
            <a:avLst/>
          </a:prstGeom>
          <a:pattFill prst="weave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7396" tIns="37396" rIns="37396" bIns="37396" numCol="1" rtlCol="0" anchor="t" anchorCtr="0" compatLnSpc="1">
            <a:prstTxWarp prst="textNoShape">
              <a:avLst/>
            </a:prstTxWarp>
          </a:bodyPr>
          <a:lstStyle/>
          <a:p>
            <a:pPr marL="617538" indent="-420688" defTabSz="673100" fontAlgn="base">
              <a:lnSpc>
                <a:spcPct val="80000"/>
              </a:lnSpc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</a:pPr>
            <a:endParaRPr lang="en-US" sz="2400">
              <a:solidFill>
                <a:srgbClr val="666666"/>
              </a:solidFill>
              <a:latin typeface="Arial" charset="0"/>
              <a:ea typeface="ヒラギノ角ゴ Pro W3" pitchFamily="96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1317" y="4769918"/>
            <a:ext cx="7890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Goods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1723" y="4339125"/>
            <a:ext cx="789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Digital services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591215" y="4808963"/>
            <a:ext cx="219561" cy="170758"/>
          </a:xfrm>
          <a:prstGeom prst="rect">
            <a:avLst/>
          </a:prstGeom>
          <a:pattFill prst="weave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7396" tIns="37396" rIns="37396" bIns="37396" numCol="1" rtlCol="0" anchor="t" anchorCtr="0" compatLnSpc="1">
            <a:prstTxWarp prst="textNoShape">
              <a:avLst/>
            </a:prstTxWarp>
          </a:bodyPr>
          <a:lstStyle/>
          <a:p>
            <a:pPr marL="617538" indent="-420688" defTabSz="673100" fontAlgn="base">
              <a:lnSpc>
                <a:spcPct val="80000"/>
              </a:lnSpc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</a:pPr>
            <a:endParaRPr lang="en-US" sz="2400">
              <a:solidFill>
                <a:srgbClr val="666666"/>
              </a:solidFill>
              <a:latin typeface="Arial" charset="0"/>
              <a:ea typeface="ヒラギノ角ゴ Pro W3" pitchFamily="96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4988" y="4624094"/>
            <a:ext cx="708604" cy="27699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  <p:sp>
        <p:nvSpPr>
          <p:cNvPr id="19" name="TextBox 18"/>
          <p:cNvSpPr txBox="1"/>
          <p:nvPr/>
        </p:nvSpPr>
        <p:spPr>
          <a:xfrm>
            <a:off x="7101639" y="4443041"/>
            <a:ext cx="708604" cy="27699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  <p:sp>
        <p:nvSpPr>
          <p:cNvPr id="21" name="TextBox 20"/>
          <p:cNvSpPr txBox="1"/>
          <p:nvPr/>
        </p:nvSpPr>
        <p:spPr>
          <a:xfrm>
            <a:off x="7094988" y="4806920"/>
            <a:ext cx="708604" cy="27699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076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Global Value Chains</a:t>
            </a:r>
            <a:endParaRPr lang="en-US" sz="3200" dirty="0"/>
          </a:p>
        </p:txBody>
      </p:sp>
      <p:pic>
        <p:nvPicPr>
          <p:cNvPr id="3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F2C25B2F-C0BB-4234-AD89-75F95354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8" t="30146" r="15057" b="24881"/>
          <a:stretch/>
        </p:blipFill>
        <p:spPr bwMode="auto">
          <a:xfrm>
            <a:off x="2447453" y="1893163"/>
            <a:ext cx="8220547" cy="4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urved arrow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0"/>
          <a:stretch/>
        </p:blipFill>
        <p:spPr bwMode="auto">
          <a:xfrm rot="10800000" flipV="1">
            <a:off x="6870579" y="4390356"/>
            <a:ext cx="866136" cy="503842"/>
          </a:xfrm>
          <a:prstGeom prst="rect">
            <a:avLst/>
          </a:prstGeom>
          <a:noFill/>
          <a:scene3d>
            <a:camera prst="orthographicFront">
              <a:rot lat="1033756" lon="12693977" rev="1141885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mage result for curved arrow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9858">
            <a:off x="3714072" y="3525363"/>
            <a:ext cx="2340418" cy="973009"/>
          </a:xfrm>
          <a:prstGeom prst="rect">
            <a:avLst/>
          </a:prstGeom>
          <a:noFill/>
          <a:scene3d>
            <a:camera prst="orthographicFront">
              <a:rot lat="19199986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cdn0.iconfinder.com/data/icons/huge-business-icons/512/Chemical_pla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16" y="4069525"/>
            <a:ext cx="618774" cy="6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dn0.iconfinder.com/data/icons/huge-business-icons/512/Chemical_pla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36" y="3283930"/>
            <a:ext cx="618774" cy="6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export">
            <a:extLst>
              <a:ext uri="{FF2B5EF4-FFF2-40B4-BE49-F238E27FC236}">
                <a16:creationId xmlns:a16="http://schemas.microsoft.com/office/drawing/2014/main" id="{3E0D1A79-7D53-4756-B9A4-9F85C0B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2" b="96667" l="1404" r="92978">
                        <a14:foregroundMark x1="26966" y1="35185" x2="26966" y2="35185"/>
                        <a14:foregroundMark x1="31742" y1="8148" x2="31742" y2="8148"/>
                        <a14:foregroundMark x1="42416" y1="2222" x2="42416" y2="2222"/>
                        <a14:foregroundMark x1="90730" y1="17778" x2="90730" y2="17778"/>
                        <a14:foregroundMark x1="92135" y1="36296" x2="92135" y2="36296"/>
                        <a14:foregroundMark x1="92978" y1="25556" x2="92978" y2="25556"/>
                        <a14:foregroundMark x1="85674" y1="28889" x2="85674" y2="28889"/>
                        <a14:foregroundMark x1="75281" y1="35926" x2="75281" y2="35926"/>
                        <a14:foregroundMark x1="60112" y1="43704" x2="60112" y2="43704"/>
                        <a14:foregroundMark x1="38483" y1="52593" x2="38483" y2="52593"/>
                        <a14:foregroundMark x1="38483" y1="52593" x2="38483" y2="52593"/>
                        <a14:foregroundMark x1="23034" y1="60370" x2="23034" y2="60370"/>
                        <a14:foregroundMark x1="6180" y1="64815" x2="6180" y2="64815"/>
                        <a14:foregroundMark x1="6180" y1="64815" x2="6180" y2="64815"/>
                        <a14:foregroundMark x1="25000" y1="52963" x2="25000" y2="52963"/>
                        <a14:foregroundMark x1="25000" y1="52963" x2="25000" y2="52963"/>
                        <a14:foregroundMark x1="22472" y1="68519" x2="22472" y2="68519"/>
                        <a14:foregroundMark x1="22472" y1="68519" x2="22472" y2="68519"/>
                        <a14:foregroundMark x1="25000" y1="56667" x2="25000" y2="56667"/>
                        <a14:foregroundMark x1="25000" y1="56667" x2="25000" y2="56667"/>
                        <a14:foregroundMark x1="25562" y1="55556" x2="25562" y2="55556"/>
                        <a14:foregroundMark x1="25000" y1="55926" x2="25000" y2="55926"/>
                        <a14:foregroundMark x1="25000" y1="55926" x2="25000" y2="55926"/>
                        <a14:foregroundMark x1="25281" y1="54815" x2="25281" y2="54815"/>
                        <a14:foregroundMark x1="25281" y1="54815" x2="25281" y2="54815"/>
                        <a14:foregroundMark x1="8427" y1="60000" x2="8427" y2="60000"/>
                        <a14:foregroundMark x1="8427" y1="60000" x2="8427" y2="60000"/>
                        <a14:foregroundMark x1="10112" y1="67037" x2="10112" y2="67037"/>
                        <a14:foregroundMark x1="10112" y1="67037" x2="10112" y2="67037"/>
                        <a14:foregroundMark x1="13483" y1="73333" x2="13483" y2="73333"/>
                        <a14:foregroundMark x1="13764" y1="78889" x2="13764" y2="78889"/>
                        <a14:foregroundMark x1="39045" y1="97037" x2="39045" y2="97037"/>
                        <a14:foregroundMark x1="32584" y1="80000" x2="32584" y2="80000"/>
                        <a14:foregroundMark x1="28652" y1="80000" x2="28652" y2="80000"/>
                        <a14:foregroundMark x1="28652" y1="80000" x2="28652" y2="80000"/>
                        <a14:foregroundMark x1="79494" y1="63333" x2="79213" y2="63704"/>
                        <a14:foregroundMark x1="79213" y1="63704" x2="79213" y2="63704"/>
                        <a14:foregroundMark x1="79213" y1="63704" x2="79213" y2="63704"/>
                        <a14:foregroundMark x1="79213" y1="63704" x2="79213" y2="63704"/>
                        <a14:foregroundMark x1="80899" y1="62222" x2="80899" y2="62222"/>
                        <a14:foregroundMark x1="80899" y1="62222" x2="80899" y2="62222"/>
                        <a14:foregroundMark x1="79775" y1="35926" x2="79775" y2="35926"/>
                        <a14:foregroundMark x1="79775" y1="35926" x2="79775" y2="35926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9494" y1="34444" x2="79494" y2="34444"/>
                        <a14:foregroundMark x1="77809" y1="33333" x2="77809" y2="33333"/>
                        <a14:foregroundMark x1="77809" y1="33333" x2="77809" y2="33333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2640" y1="40000" x2="62640" y2="40000"/>
                        <a14:foregroundMark x1="66011" y1="43704" x2="66011" y2="43704"/>
                        <a14:foregroundMark x1="66011" y1="43704" x2="66011" y2="43704"/>
                        <a14:foregroundMark x1="47472" y1="50370" x2="47472" y2="50370"/>
                        <a14:foregroundMark x1="47472" y1="50370" x2="47472" y2="50370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29494" y1="58889" x2="29494" y2="58889"/>
                        <a14:foregroundMark x1="31742" y1="56667" x2="31742" y2="56667"/>
                        <a14:foregroundMark x1="31742" y1="56667" x2="31742" y2="56667"/>
                        <a14:foregroundMark x1="16854" y1="62963" x2="16854" y2="62963"/>
                        <a14:foregroundMark x1="16854" y1="62963" x2="16854" y2="62963"/>
                        <a14:foregroundMark x1="20225" y1="38519" x2="20225" y2="38519"/>
                        <a14:foregroundMark x1="20225" y1="38519" x2="20225" y2="38519"/>
                        <a14:foregroundMark x1="71348" y1="17407" x2="71348" y2="17407"/>
                        <a14:foregroundMark x1="71348" y1="17407" x2="71348" y2="17407"/>
                        <a14:foregroundMark x1="46910" y1="24444" x2="46910" y2="24444"/>
                        <a14:foregroundMark x1="46910" y1="24444" x2="46910" y2="24444"/>
                        <a14:foregroundMark x1="46910" y1="24444" x2="46910" y2="24444"/>
                        <a14:foregroundMark x1="43820" y1="32963" x2="43820" y2="32963"/>
                        <a14:foregroundMark x1="43820" y1="32963" x2="43820" y2="32963"/>
                        <a14:foregroundMark x1="52528" y1="67778" x2="52528" y2="67778"/>
                        <a14:foregroundMark x1="52528" y1="67778" x2="52528" y2="67778"/>
                        <a14:foregroundMark x1="54494" y1="75926" x2="54494" y2="75926"/>
                        <a14:foregroundMark x1="54494" y1="75926" x2="54494" y2="75926"/>
                        <a14:foregroundMark x1="3371" y1="70000" x2="3371" y2="70000"/>
                        <a14:foregroundMark x1="3371" y1="70000" x2="3371" y2="70000"/>
                        <a14:foregroundMark x1="4494" y1="71111" x2="4494" y2="71111"/>
                        <a14:foregroundMark x1="4494" y1="71111" x2="4494" y2="71111"/>
                        <a14:foregroundMark x1="3933" y1="68519" x2="3933" y2="68519"/>
                        <a14:foregroundMark x1="3933" y1="68519" x2="3933" y2="68519"/>
                        <a14:foregroundMark x1="5337" y1="77778" x2="5337" y2="77778"/>
                        <a14:foregroundMark x1="5337" y1="77778" x2="5337" y2="77778"/>
                        <a14:foregroundMark x1="5056" y1="84815" x2="5056" y2="84815"/>
                        <a14:foregroundMark x1="5056" y1="84815" x2="5056" y2="84815"/>
                        <a14:backgroundMark x1="2809" y1="75556" x2="2809" y2="75556"/>
                        <a14:backgroundMark x1="2809" y1="75556" x2="2809" y2="75556"/>
                        <a14:backgroundMark x1="4775" y1="85185" x2="4775" y2="85185"/>
                        <a14:backgroundMark x1="3090" y1="76296" x2="3090" y2="76296"/>
                        <a14:backgroundMark x1="5056" y1="84815" x2="5056" y2="84815"/>
                        <a14:backgroundMark x1="2528" y1="75556" x2="2528" y2="75556"/>
                        <a14:backgroundMark x1="4494" y1="70370" x2="4494" y2="70370"/>
                        <a14:backgroundMark x1="3652" y1="70370" x2="3652" y2="70370"/>
                        <a14:backgroundMark x1="4213" y1="85185" x2="421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25" y="3426434"/>
            <a:ext cx="813555" cy="618301"/>
          </a:xfrm>
          <a:prstGeom prst="rect">
            <a:avLst/>
          </a:prstGeom>
          <a:noFill/>
          <a:scene3d>
            <a:camera prst="orthographicFront">
              <a:rot lat="21594000" lon="21594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mage result for European union fla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49" y="2540569"/>
            <a:ext cx="822156" cy="54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india flag">
            <a:extLst>
              <a:ext uri="{FF2B5EF4-FFF2-40B4-BE49-F238E27FC236}">
                <a16:creationId xmlns:a16="http://schemas.microsoft.com/office/drawing/2014/main" id="{AA245179-1B8F-40F2-AC46-D95C6D7E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43" y="3544959"/>
            <a:ext cx="8229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cdn0.iconfinder.com/data/icons/huge-business-icons/512/Chemical_pla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05" y="3902704"/>
            <a:ext cx="845700" cy="8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curved arrow">
            <a:extLst>
              <a:ext uri="{FF2B5EF4-FFF2-40B4-BE49-F238E27FC236}">
                <a16:creationId xmlns:a16="http://schemas.microsoft.com/office/drawing/2014/main" id="{732B12E4-FF56-4DCA-965F-28E47AB0C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/>
          <a:stretch/>
        </p:blipFill>
        <p:spPr bwMode="auto">
          <a:xfrm rot="12226792">
            <a:off x="8422180" y="3424367"/>
            <a:ext cx="1021970" cy="879093"/>
          </a:xfrm>
          <a:prstGeom prst="rect">
            <a:avLst/>
          </a:prstGeom>
          <a:noFill/>
          <a:scene3d>
            <a:camera prst="orthographicFront">
              <a:rot lat="1200001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233" y="2745706"/>
            <a:ext cx="796265" cy="544355"/>
          </a:xfrm>
          <a:prstGeom prst="rect">
            <a:avLst/>
          </a:prstGeom>
        </p:spPr>
      </p:pic>
      <p:pic>
        <p:nvPicPr>
          <p:cNvPr id="21" name="Picture 10" descr="https://d30y9cdsu7xlg0.cloudfront.net/png/636568-20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80" y="3048096"/>
            <a:ext cx="940050" cy="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31" y="3634230"/>
            <a:ext cx="706659" cy="4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/>
              <a:t>Evolution and nature of data transfer restrictions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97" y="3133920"/>
            <a:ext cx="5049973" cy="312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20152"/>
          <a:stretch/>
        </p:blipFill>
        <p:spPr bwMode="auto">
          <a:xfrm>
            <a:off x="6763415" y="3197940"/>
            <a:ext cx="3184635" cy="29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433942" y="1866900"/>
            <a:ext cx="7514108" cy="14753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Growing in number and in complexity…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Mainly horizontal and involving personal data, but also health, financial, public and telecom data</a:t>
            </a:r>
            <a:b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23887"/>
            <a:ext cx="728662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Reasons for data localization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515" y="2249487"/>
            <a:ext cx="8783896" cy="354171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Privacy</a:t>
            </a:r>
          </a:p>
          <a:p>
            <a:r>
              <a:rPr lang="en-US" sz="2600" dirty="0" smtClean="0"/>
              <a:t>Law Enforcement</a:t>
            </a:r>
          </a:p>
          <a:p>
            <a:r>
              <a:rPr lang="en-US" sz="2600" dirty="0" smtClean="0"/>
              <a:t>Cybersecurity</a:t>
            </a:r>
          </a:p>
          <a:p>
            <a:r>
              <a:rPr lang="en-US" sz="2600" dirty="0" smtClean="0"/>
              <a:t>Censorship</a:t>
            </a:r>
          </a:p>
          <a:p>
            <a:r>
              <a:rPr lang="en-US" sz="2600" dirty="0" smtClean="0"/>
              <a:t>Protectionism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02820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D42C-2CBD-4A92-B533-1CA3177745D9}"/>
              </a:ext>
            </a:extLst>
          </p:cNvPr>
          <p:cNvSpPr txBox="1">
            <a:spLocks/>
          </p:cNvSpPr>
          <p:nvPr/>
        </p:nvSpPr>
        <p:spPr>
          <a:xfrm>
            <a:off x="2417885" y="444500"/>
            <a:ext cx="7357697" cy="850900"/>
          </a:xfrm>
          <a:prstGeom prst="rect">
            <a:avLst/>
          </a:prstGeom>
        </p:spPr>
        <p:txBody>
          <a:bodyPr anchor="ctr"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algn="ctr"/>
            <a:r>
              <a:rPr lang="en-US" sz="3700" kern="0" dirty="0">
                <a:solidFill>
                  <a:schemeClr val="tx1"/>
                </a:solidFill>
              </a:rPr>
              <a:t>Costs of </a:t>
            </a:r>
            <a:r>
              <a:rPr lang="en-US" sz="3700" kern="0" dirty="0" smtClean="0">
                <a:solidFill>
                  <a:schemeClr val="tx1"/>
                </a:solidFill>
              </a:rPr>
              <a:t>Data </a:t>
            </a:r>
            <a:r>
              <a:rPr lang="en-US" sz="3700" kern="0" dirty="0">
                <a:solidFill>
                  <a:schemeClr val="tx1"/>
                </a:solidFill>
              </a:rPr>
              <a:t>R</a:t>
            </a:r>
            <a:r>
              <a:rPr lang="en-US" sz="3700" kern="0" dirty="0" smtClean="0">
                <a:solidFill>
                  <a:schemeClr val="tx1"/>
                </a:solidFill>
              </a:rPr>
              <a:t>estrictions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0D9C-7D50-4502-99EA-7CC0B557C769}"/>
              </a:ext>
            </a:extLst>
          </p:cNvPr>
          <p:cNvSpPr txBox="1">
            <a:spLocks/>
          </p:cNvSpPr>
          <p:nvPr/>
        </p:nvSpPr>
        <p:spPr>
          <a:xfrm>
            <a:off x="1663701" y="1511300"/>
            <a:ext cx="9047842" cy="4811123"/>
          </a:xfrm>
          <a:prstGeom prst="rect">
            <a:avLst/>
          </a:prstGeom>
        </p:spPr>
        <p:txBody>
          <a:bodyPr/>
          <a:lstStyle>
            <a:lvl1pPr marL="617538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944563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»"/>
              <a:defRPr sz="3200">
                <a:solidFill>
                  <a:srgbClr val="666666"/>
                </a:solidFill>
                <a:latin typeface="+mn-lt"/>
                <a:ea typeface="+mn-ea"/>
              </a:defRPr>
            </a:lvl2pPr>
            <a:lvl3pPr marL="1271588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–"/>
              <a:defRPr sz="3200">
                <a:solidFill>
                  <a:srgbClr val="666666"/>
                </a:solidFill>
                <a:latin typeface="+mn-lt"/>
                <a:ea typeface="+mn-ea"/>
              </a:defRPr>
            </a:lvl3pPr>
            <a:lvl4pPr marL="1600200" indent="-422275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Char char="›"/>
              <a:defRPr sz="3200">
                <a:solidFill>
                  <a:srgbClr val="666666"/>
                </a:solidFill>
                <a:latin typeface="+mn-lt"/>
                <a:ea typeface="+mn-ea"/>
              </a:defRPr>
            </a:lvl4pPr>
            <a:lvl5pPr marL="19272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5pPr>
            <a:lvl6pPr marL="23844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6pPr>
            <a:lvl7pPr marL="28416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7pPr>
            <a:lvl8pPr marL="32988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8pPr>
            <a:lvl9pPr marL="3756025" indent="-420688" algn="l" defTabSz="673100" rtl="0" fontAlgn="base">
              <a:spcBef>
                <a:spcPts val="1763"/>
              </a:spcBef>
              <a:spcAft>
                <a:spcPct val="0"/>
              </a:spcAft>
              <a:buClr>
                <a:srgbClr val="295582"/>
              </a:buClr>
              <a:buFont typeface="Times" pitchFamily="18" charset="0"/>
              <a:buChar char="•"/>
              <a:defRPr sz="3200">
                <a:solidFill>
                  <a:srgbClr val="666666"/>
                </a:solidFill>
                <a:latin typeface="+mn-lt"/>
                <a:ea typeface="+mn-ea"/>
              </a:defRPr>
            </a:lvl9pPr>
          </a:lstStyle>
          <a:p>
            <a:pPr marL="617220" indent="-420370">
              <a:buClr>
                <a:schemeClr val="tx1"/>
              </a:buClr>
            </a:pPr>
            <a:r>
              <a:rPr lang="en-US" sz="2400" kern="0" dirty="0">
                <a:solidFill>
                  <a:schemeClr val="tx1"/>
                </a:solidFill>
                <a:cs typeface="Arial"/>
              </a:rPr>
              <a:t>Limits access to digital commerce networks and online resources</a:t>
            </a:r>
          </a:p>
          <a:p>
            <a:pPr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cs typeface="Arial"/>
              </a:rPr>
              <a:t>Limits the ability of businesses to synthesize large data sets</a:t>
            </a:r>
          </a:p>
          <a:p>
            <a:pPr lvl="1"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chemeClr val="tx1"/>
                </a:solidFill>
                <a:cs typeface="Arial"/>
              </a:rPr>
              <a:t>Applies </a:t>
            </a:r>
            <a:r>
              <a:rPr lang="en-US" sz="2400" kern="0" dirty="0">
                <a:solidFill>
                  <a:schemeClr val="tx1"/>
                </a:solidFill>
                <a:cs typeface="Arial"/>
              </a:rPr>
              <a:t>to data processing and internet services, and businesses that depend on data for </a:t>
            </a:r>
            <a:r>
              <a:rPr lang="en-US" sz="2400" kern="0" dirty="0" smtClean="0">
                <a:solidFill>
                  <a:schemeClr val="tx1"/>
                </a:solidFill>
                <a:cs typeface="Arial"/>
              </a:rPr>
              <a:t>delivery</a:t>
            </a:r>
            <a:endParaRPr lang="en-US" sz="2400" kern="0" dirty="0">
              <a:solidFill>
                <a:schemeClr val="tx1"/>
              </a:solidFill>
              <a:cs typeface="Arial"/>
            </a:endParaRPr>
          </a:p>
          <a:p>
            <a:pPr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cs typeface="Arial"/>
              </a:rPr>
              <a:t>Affects business models, reduces productivity, innovation, and business competitiveness</a:t>
            </a:r>
          </a:p>
          <a:p>
            <a:pPr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cs typeface="Arial"/>
              </a:rPr>
              <a:t>Forces businesses to invest in what are frequently lower quality data facilities</a:t>
            </a:r>
          </a:p>
          <a:p>
            <a:pPr marL="196850" indent="0">
              <a:spcBef>
                <a:spcPts val="1700"/>
              </a:spcBef>
              <a:buNone/>
            </a:pPr>
            <a:endParaRPr lang="en-US" sz="2000" kern="0" dirty="0">
              <a:cs typeface="Arial"/>
            </a:endParaRPr>
          </a:p>
          <a:p>
            <a:pPr marL="196850" indent="0">
              <a:spcBef>
                <a:spcPts val="1700"/>
              </a:spcBef>
              <a:buNone/>
            </a:pPr>
            <a:endParaRPr lang="en-US" sz="1800" b="1" kern="0" dirty="0">
              <a:cs typeface="Arial"/>
            </a:endParaRPr>
          </a:p>
          <a:p>
            <a:pPr marL="617220" indent="-420370">
              <a:spcBef>
                <a:spcPts val="1700"/>
              </a:spcBef>
            </a:pPr>
            <a:endParaRPr lang="en-US" sz="1800" kern="0" dirty="0">
              <a:cs typeface="Arial"/>
            </a:endParaRPr>
          </a:p>
          <a:p>
            <a:pPr marL="617220" indent="-420370">
              <a:spcBef>
                <a:spcPts val="1700"/>
              </a:spcBef>
            </a:pPr>
            <a:endParaRPr lang="en-US" sz="1800" kern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2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0715"/>
          </a:xfrm>
        </p:spPr>
        <p:txBody>
          <a:bodyPr/>
          <a:lstStyle/>
          <a:p>
            <a:pPr algn="ctr"/>
            <a:r>
              <a:rPr lang="en-US" sz="3200" dirty="0" smtClean="0"/>
              <a:t>Impact of proposed data localization</a:t>
            </a:r>
            <a:endParaRPr lang="en-US" sz="32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452857"/>
              </p:ext>
            </p:extLst>
          </p:nvPr>
        </p:nvGraphicFramePr>
        <p:xfrm>
          <a:off x="1528997" y="1603947"/>
          <a:ext cx="9203959" cy="4631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7331">
                  <a:extLst>
                    <a:ext uri="{9D8B030D-6E8A-4147-A177-3AD203B41FA5}">
                      <a16:colId xmlns:a16="http://schemas.microsoft.com/office/drawing/2014/main" val="2583121643"/>
                    </a:ext>
                  </a:extLst>
                </a:gridCol>
                <a:gridCol w="3068314">
                  <a:extLst>
                    <a:ext uri="{9D8B030D-6E8A-4147-A177-3AD203B41FA5}">
                      <a16:colId xmlns:a16="http://schemas.microsoft.com/office/drawing/2014/main" val="3488881132"/>
                    </a:ext>
                  </a:extLst>
                </a:gridCol>
                <a:gridCol w="3068314">
                  <a:extLst>
                    <a:ext uri="{9D8B030D-6E8A-4147-A177-3AD203B41FA5}">
                      <a16:colId xmlns:a16="http://schemas.microsoft.com/office/drawing/2014/main" val="1496514747"/>
                    </a:ext>
                  </a:extLst>
                </a:gridCol>
              </a:tblGrid>
              <a:tr h="768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Country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Less economic growth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Less investment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9566495"/>
                  </a:ext>
                </a:extLst>
              </a:tr>
              <a:tr h="7891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China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3916408"/>
                  </a:ext>
                </a:extLst>
              </a:tr>
              <a:tr h="768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EU 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984149"/>
                  </a:ext>
                </a:extLst>
              </a:tr>
              <a:tr h="768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India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441403"/>
                  </a:ext>
                </a:extLst>
              </a:tr>
              <a:tr h="768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Indonesia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906100"/>
                  </a:ext>
                </a:extLst>
              </a:tr>
              <a:tr h="768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South Korea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66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971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66591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Digital Trade Commitments in the WTO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737" y="1993556"/>
            <a:ext cx="9231674" cy="471204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WTO GATS 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dirty="0"/>
              <a:t>WTO Understanding on Commitments in Financial  </a:t>
            </a:r>
            <a:r>
              <a:rPr lang="en-US" dirty="0" smtClean="0"/>
              <a:t>Services</a:t>
            </a:r>
            <a:endParaRPr lang="en-US" sz="2400" dirty="0" smtClean="0"/>
          </a:p>
          <a:p>
            <a:pPr lvl="0"/>
            <a:r>
              <a:rPr lang="en-US" sz="2400" dirty="0" smtClean="0"/>
              <a:t>WTO GATT</a:t>
            </a:r>
          </a:p>
          <a:p>
            <a:r>
              <a:rPr lang="en-US" dirty="0"/>
              <a:t>WTO Information Technology Agreement  </a:t>
            </a:r>
          </a:p>
          <a:p>
            <a:r>
              <a:rPr lang="en-US" dirty="0"/>
              <a:t>WTO Telecommunications Annex  </a:t>
            </a:r>
          </a:p>
          <a:p>
            <a:pPr lvl="0"/>
            <a:r>
              <a:rPr lang="en-US" sz="2400" dirty="0" smtClean="0"/>
              <a:t>WTO </a:t>
            </a:r>
            <a:r>
              <a:rPr lang="en-US" sz="2400" dirty="0"/>
              <a:t>Trade Facilitation </a:t>
            </a:r>
            <a:r>
              <a:rPr lang="en-US" sz="2400" dirty="0" smtClean="0"/>
              <a:t>Agreement </a:t>
            </a:r>
            <a:endParaRPr lang="en-US" sz="2400" dirty="0"/>
          </a:p>
          <a:p>
            <a:pPr lvl="0"/>
            <a:r>
              <a:rPr lang="en-US" sz="2400" dirty="0" smtClean="0"/>
              <a:t>WTO TRIPS Agreement  </a:t>
            </a:r>
          </a:p>
          <a:p>
            <a:pPr lvl="0"/>
            <a:r>
              <a:rPr lang="en-US" sz="2400" dirty="0" smtClean="0"/>
              <a:t>WTO TBT Agreement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09614"/>
          </a:xfrm>
        </p:spPr>
        <p:txBody>
          <a:bodyPr/>
          <a:lstStyle/>
          <a:p>
            <a:pPr algn="ctr"/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Wto</a:t>
            </a:r>
            <a:r>
              <a:rPr lang="en-US" dirty="0" smtClean="0"/>
              <a:t> ministerial, Buenos Aires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53967"/>
            <a:ext cx="9905999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Work Programme on Electronic Commerce</a:t>
            </a:r>
          </a:p>
          <a:p>
            <a:pPr lvl="1"/>
            <a:r>
              <a:rPr lang="en-US" dirty="0" smtClean="0"/>
              <a:t>Continue work based on existing mandate</a:t>
            </a:r>
          </a:p>
          <a:p>
            <a:pPr lvl="1"/>
            <a:r>
              <a:rPr lang="en-US" dirty="0" smtClean="0"/>
              <a:t>Agree to maintain current practice of not imposing customs duties on electronic transmission</a:t>
            </a:r>
          </a:p>
          <a:p>
            <a:pPr marL="0" indent="0">
              <a:buNone/>
            </a:pPr>
            <a:r>
              <a:rPr lang="en-US" b="1" dirty="0" smtClean="0"/>
              <a:t>Joint Ministerial Statement on Electronic Commerce </a:t>
            </a:r>
          </a:p>
          <a:p>
            <a:pPr lvl="1"/>
            <a:r>
              <a:rPr lang="en-US" dirty="0" smtClean="0"/>
              <a:t>U.S. Australia, Canada, Chile, Colombia, EU, China, Japan, </a:t>
            </a:r>
            <a:r>
              <a:rPr lang="en-US" dirty="0"/>
              <a:t>K</a:t>
            </a:r>
            <a:r>
              <a:rPr lang="en-US" dirty="0" smtClean="0"/>
              <a:t>orea, Malaysia, Mexico, New Zealand, Russia, Singapore, Switzerland, Turkey and others</a:t>
            </a:r>
          </a:p>
          <a:p>
            <a:pPr lvl="1"/>
            <a:r>
              <a:rPr lang="en-US" dirty="0"/>
              <a:t>We, as a group, will initiate exploratory work together toward future WTO negotiations on </a:t>
            </a:r>
            <a:r>
              <a:rPr lang="en-US" dirty="0" smtClean="0"/>
              <a:t>trade related </a:t>
            </a:r>
            <a:r>
              <a:rPr lang="en-US" dirty="0"/>
              <a:t>aspects of electronic commerce. Participation will be open to all WTO Members and will be without prejudice to participants' positions on future negotiations.</a:t>
            </a:r>
          </a:p>
        </p:txBody>
      </p:sp>
    </p:spTree>
    <p:extLst>
      <p:ext uri="{BB962C8B-B14F-4D97-AF65-F5344CB8AC3E}">
        <p14:creationId xmlns:p14="http://schemas.microsoft.com/office/powerpoint/2010/main" val="12705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19" y="1536228"/>
            <a:ext cx="8210550" cy="515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183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Digital trade in free trade agreements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525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Comprehensive and progressive Agreement for</a:t>
            </a:r>
            <a:br>
              <a:rPr lang="en-US" sz="3200" dirty="0" smtClean="0"/>
            </a:br>
            <a:r>
              <a:rPr lang="en-US" sz="3200" dirty="0" smtClean="0"/>
              <a:t>Trans-Pacific Partnership</a:t>
            </a:r>
            <a:r>
              <a:rPr lang="en-US" sz="3400" dirty="0" smtClean="0"/>
              <a:t>	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762" y="2249487"/>
            <a:ext cx="9531649" cy="4271234"/>
          </a:xfrm>
        </p:spPr>
        <p:txBody>
          <a:bodyPr>
            <a:noAutofit/>
          </a:bodyPr>
          <a:lstStyle/>
          <a:p>
            <a:r>
              <a:rPr lang="en-US" sz="2600" dirty="0" smtClean="0"/>
              <a:t>Free flow of information subject to exceptions</a:t>
            </a:r>
          </a:p>
          <a:p>
            <a:r>
              <a:rPr lang="en-US" sz="2600" dirty="0" smtClean="0"/>
              <a:t>No data localization</a:t>
            </a:r>
          </a:p>
          <a:p>
            <a:r>
              <a:rPr lang="en-US" sz="2600" dirty="0" smtClean="0"/>
              <a:t>No source code disclosure</a:t>
            </a:r>
          </a:p>
          <a:p>
            <a:r>
              <a:rPr lang="en-US" sz="2600" dirty="0" smtClean="0"/>
              <a:t>Access to internet and use of applications</a:t>
            </a:r>
          </a:p>
          <a:p>
            <a:r>
              <a:rPr lang="en-US" sz="2600" dirty="0" smtClean="0"/>
              <a:t>Importance of interoperability amongst privacy regimes</a:t>
            </a:r>
          </a:p>
          <a:p>
            <a:r>
              <a:rPr lang="en-US" sz="2600" dirty="0" smtClean="0"/>
              <a:t>Intellectual Property – third party intermediary liability and balanced copyright law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696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0061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USMC Trade </a:t>
            </a:r>
            <a:r>
              <a:rPr lang="en-US" sz="3200" dirty="0" err="1" smtClean="0"/>
              <a:t>AgreEment</a:t>
            </a:r>
            <a:r>
              <a:rPr lang="en-US" sz="3200" dirty="0" smtClean="0"/>
              <a:t> (NAFTA 2.0)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951" y="1573967"/>
            <a:ext cx="9490460" cy="507502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Prohibit </a:t>
            </a:r>
            <a:r>
              <a:rPr lang="en-US" sz="2600" dirty="0"/>
              <a:t>customs duties and other discriminatory measures from being applied to digital products distributed electronically (e-books, videos, music, software, games, etc.).</a:t>
            </a:r>
          </a:p>
          <a:p>
            <a:r>
              <a:rPr lang="en-US" sz="2600" dirty="0" smtClean="0"/>
              <a:t>Commitments to free flow of data and no data localization  (including for financial data)</a:t>
            </a:r>
            <a:endParaRPr lang="en-US" sz="2600" dirty="0"/>
          </a:p>
          <a:p>
            <a:r>
              <a:rPr lang="en-US" sz="2600" dirty="0" smtClean="0"/>
              <a:t>No source code disclosure </a:t>
            </a:r>
            <a:endParaRPr lang="en-US" sz="2600" dirty="0"/>
          </a:p>
          <a:p>
            <a:r>
              <a:rPr lang="en-US" sz="2600" dirty="0" smtClean="0"/>
              <a:t>Collaboration with industry in </a:t>
            </a:r>
            <a:r>
              <a:rPr lang="en-US" sz="2600" dirty="0"/>
              <a:t>tackling cybersecurity challenges </a:t>
            </a:r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dirty="0"/>
              <a:t>Promote open access to government-generated public </a:t>
            </a:r>
            <a:r>
              <a:rPr lang="en-US" sz="2600" dirty="0" smtClean="0"/>
              <a:t>data  </a:t>
            </a:r>
            <a:endParaRPr lang="en-US" sz="2600" dirty="0"/>
          </a:p>
          <a:p>
            <a:r>
              <a:rPr lang="en-US" sz="2600" dirty="0" smtClean="0"/>
              <a:t>Limit third party intermediary liability  </a:t>
            </a:r>
            <a:endParaRPr lang="en-US" sz="2600" dirty="0"/>
          </a:p>
          <a:p>
            <a:r>
              <a:rPr lang="en-US" sz="2600" i="1" dirty="0" smtClean="0"/>
              <a:t>Canada to raise De </a:t>
            </a:r>
            <a:r>
              <a:rPr lang="en-US" sz="2600" i="1" dirty="0" err="1" smtClean="0"/>
              <a:t>Minimus</a:t>
            </a:r>
            <a:r>
              <a:rPr lang="en-US" sz="2600" i="1" dirty="0" smtClean="0"/>
              <a:t> to C$150  </a:t>
            </a:r>
            <a:r>
              <a:rPr lang="en-US" sz="2600" dirty="0" smtClean="0"/>
              <a:t>     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0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New Digital Trade </a:t>
            </a:r>
            <a:r>
              <a:rPr lang="en-US" sz="3200" dirty="0" smtClean="0"/>
              <a:t>Commitments?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4900" y="2249487"/>
            <a:ext cx="8672511" cy="354171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US-Japan FTA</a:t>
            </a:r>
            <a:endParaRPr lang="en-US" sz="2600" dirty="0" smtClean="0"/>
          </a:p>
          <a:p>
            <a:r>
              <a:rPr lang="en-US" sz="2600" dirty="0" smtClean="0"/>
              <a:t>US-EU FTA</a:t>
            </a:r>
            <a:endParaRPr lang="en-US" sz="2600" dirty="0" smtClean="0"/>
          </a:p>
          <a:p>
            <a:r>
              <a:rPr lang="en-US" sz="2600" dirty="0" smtClean="0"/>
              <a:t>US-UK FTA</a:t>
            </a:r>
            <a:endParaRPr lang="en-US" sz="2600" dirty="0" smtClean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92646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54034"/>
            <a:ext cx="9905998" cy="1397726"/>
          </a:xfrm>
        </p:spPr>
        <p:txBody>
          <a:bodyPr/>
          <a:lstStyle/>
          <a:p>
            <a:pPr algn="ctr"/>
            <a:r>
              <a:rPr lang="en-US" dirty="0" smtClean="0"/>
              <a:t> Digital economy and trade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886891"/>
            <a:ext cx="9905999" cy="2904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www.brookings.edu/digital-economy-and-trade-project</a:t>
            </a:r>
            <a:r>
              <a:rPr lang="en-US" sz="2800" dirty="0" smtClean="0"/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007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771525"/>
            <a:ext cx="85534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Global Digital Trends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(Body)"/>
              </a:rPr>
              <a:t>3.7 billion people have access to the internet – but over 50% of the world does not have internet access</a:t>
            </a:r>
          </a:p>
          <a:p>
            <a:r>
              <a:rPr lang="en-US" dirty="0">
                <a:latin typeface="Arial (Body)"/>
              </a:rPr>
              <a:t>Internet access is mobile</a:t>
            </a:r>
          </a:p>
          <a:p>
            <a:pPr lvl="1"/>
            <a:r>
              <a:rPr lang="en-US" sz="2400" dirty="0">
                <a:latin typeface="Arial (Body)"/>
              </a:rPr>
              <a:t>75% mobile access in Indonesia</a:t>
            </a:r>
          </a:p>
          <a:p>
            <a:r>
              <a:rPr lang="en-US" dirty="0">
                <a:latin typeface="Arial (Body)"/>
              </a:rPr>
              <a:t>Entire economies are becoming digital</a:t>
            </a:r>
          </a:p>
          <a:p>
            <a:r>
              <a:rPr lang="en-US" dirty="0">
                <a:latin typeface="Arial (Body)"/>
              </a:rPr>
              <a:t>Transformation in international trade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510" y="914400"/>
            <a:ext cx="7707091" cy="7342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Digital Economy and Trade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982" y="1828800"/>
            <a:ext cx="9005454" cy="465512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Global data flows raised GDP by 3.5%, or ~$2.8 trillion in 2014 and up to $11 trillion by 2025 (McKinsey 2016)</a:t>
            </a:r>
          </a:p>
          <a:p>
            <a:r>
              <a:rPr lang="en-US" sz="2600" dirty="0" smtClean="0"/>
              <a:t>A 10 percent increase in internet penetration in the exporting country leads to a 1.9% increase in export (World Bank)</a:t>
            </a:r>
          </a:p>
          <a:p>
            <a:r>
              <a:rPr lang="en-US" sz="2600" dirty="0" smtClean="0"/>
              <a:t>Ecommerce sales was over $25 trillion in 2015 (UNCTAD 2017)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/>
              <a:t>90% B2B, 10% B2C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/>
              <a:t>Cross-border B2C was $189bn in 2015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766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006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Data Flows as Key to Digital Trade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23" y="1573967"/>
            <a:ext cx="10211388" cy="512727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500" b="1" dirty="0" smtClean="0"/>
              <a:t>Cross border data flows that are required for international trade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Goods and services purchased online but delivered offline e.g. </a:t>
            </a:r>
            <a:r>
              <a:rPr lang="en-US" sz="2400" dirty="0"/>
              <a:t>e</a:t>
            </a:r>
            <a:r>
              <a:rPr lang="en-US" sz="2400" dirty="0" smtClean="0"/>
              <a:t>commerce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Services purchased and delivered online e.g. professional, education, cloud computing, </a:t>
            </a:r>
            <a:r>
              <a:rPr lang="en-US" sz="2400" dirty="0" err="1" smtClean="0"/>
              <a:t>IoT</a:t>
            </a:r>
            <a:r>
              <a:rPr lang="en-US" sz="2400" dirty="0" smtClean="0"/>
              <a:t>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Content </a:t>
            </a:r>
            <a:r>
              <a:rPr lang="en-US" sz="2400" dirty="0"/>
              <a:t>delivery e.g. movies, books, social </a:t>
            </a:r>
            <a:r>
              <a:rPr lang="en-US" sz="2400" dirty="0" smtClean="0"/>
              <a:t>networks</a:t>
            </a:r>
            <a:r>
              <a:rPr lang="en-US" sz="2400" u="sng" dirty="0" smtClean="0"/>
              <a:t> </a:t>
            </a:r>
            <a:endParaRPr lang="en-US" sz="2400" dirty="0"/>
          </a:p>
          <a:p>
            <a:pPr marL="0" indent="0">
              <a:buNone/>
            </a:pPr>
            <a:r>
              <a:rPr lang="en-US" sz="2500" dirty="0" smtClean="0"/>
              <a:t>2. </a:t>
            </a:r>
            <a:r>
              <a:rPr lang="en-US" sz="2500" b="1" dirty="0" smtClean="0"/>
              <a:t>Cross border data flows that enable international trade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Internal company data flows e.g. HR, communication, data sharing and analysis, managing GVC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Innovation, R&amp;D, Big data, AI development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144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9BC3A91B-1F75-415D-9D13-7737B2BCF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8787" r="22809" b="13956"/>
          <a:stretch/>
        </p:blipFill>
        <p:spPr bwMode="auto">
          <a:xfrm>
            <a:off x="2476214" y="1748410"/>
            <a:ext cx="8191787" cy="46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arketplace.canva.com/MACKfQwDyWI/1/thumbnail_large/canva-cloud-computing-technology-icon-MACKfQwDyW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0" y="2421163"/>
            <a:ext cx="1825803" cy="1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age result for curved arrow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9036">
            <a:off x="3888890" y="3213020"/>
            <a:ext cx="1926979" cy="9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dn0.iconfinder.com/data/icons/huge-business-icons/512/Chemical_pla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80" y="4500978"/>
            <a:ext cx="796145" cy="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17885" y="857250"/>
            <a:ext cx="7357697" cy="1036638"/>
          </a:xfrm>
          <a:prstGeom prst="rect">
            <a:avLst/>
          </a:prstGeom>
        </p:spPr>
        <p:txBody>
          <a:bodyPr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marL="0" marR="0" lvl="0" indent="0" algn="ctr" defTabSz="673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2268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7885" y="857250"/>
            <a:ext cx="7357697" cy="1036638"/>
          </a:xfrm>
          <a:prstGeom prst="rect">
            <a:avLst/>
          </a:prstGeom>
        </p:spPr>
        <p:txBody>
          <a:bodyPr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marL="0" marR="0" lvl="0" indent="0" algn="ctr" defTabSz="673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Big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Data Opportunities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pic>
        <p:nvPicPr>
          <p:cNvPr id="3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F2C25B2F-C0BB-4234-AD89-75F95354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2" t="21747" r="18006" b="26599"/>
          <a:stretch/>
        </p:blipFill>
        <p:spPr bwMode="auto">
          <a:xfrm>
            <a:off x="2417885" y="1868979"/>
            <a:ext cx="8268194" cy="45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age result for curved arrow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6438">
            <a:off x="2323486" y="3741473"/>
            <a:ext cx="2140231" cy="1077105"/>
          </a:xfrm>
          <a:prstGeom prst="rect">
            <a:avLst/>
          </a:prstGeom>
          <a:noFill/>
          <a:scene3d>
            <a:camera prst="orthographicFront">
              <a:rot lat="1200001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3C016-1559-4AEE-9A56-D4CDDADF9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9" b="94854" l="9485" r="89973">
                        <a14:backgroundMark x1="5420" y1="85535" x2="5420" y2="855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91580">
            <a:off x="3934444" y="4636482"/>
            <a:ext cx="415678" cy="809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23B4C-339D-4754-90FE-4A67CE38A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9" b="94854" l="9485" r="89973">
                        <a14:backgroundMark x1="5420" y1="85535" x2="5420" y2="855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72788">
            <a:off x="3859218" y="5169519"/>
            <a:ext cx="415678" cy="80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B3B45-7874-4942-B05D-758043500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9" b="94854" l="9485" r="89973">
                        <a14:backgroundMark x1="5420" y1="85535" x2="5420" y2="855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6495">
            <a:off x="4314122" y="4901311"/>
            <a:ext cx="415678" cy="809952"/>
          </a:xfrm>
          <a:prstGeom prst="rect">
            <a:avLst/>
          </a:prstGeom>
        </p:spPr>
      </p:pic>
      <p:pic>
        <p:nvPicPr>
          <p:cNvPr id="8" name="Picture 16" descr="Image result for id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157">
            <a:off x="3630612" y="3140649"/>
            <a:ext cx="780001" cy="807233"/>
          </a:xfrm>
          <a:prstGeom prst="rect">
            <a:avLst/>
          </a:prstGeom>
          <a:noFill/>
          <a:scene3d>
            <a:camera prst="orthographicFront">
              <a:rot lat="0" lon="0" rev="4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F8E87-0F58-428C-BC4B-B75100B834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27">
            <a:off x="6817266" y="3818990"/>
            <a:ext cx="2024154" cy="269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5450F1-B4BD-41E4-BD1B-19943A5BEF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l="49244" t="11896"/>
          <a:stretch/>
        </p:blipFill>
        <p:spPr>
          <a:xfrm rot="465577">
            <a:off x="8806988" y="4187784"/>
            <a:ext cx="1027385" cy="184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C55249-27DD-4AC4-8612-D7432C52D4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l="48947" t="13102"/>
          <a:stretch/>
        </p:blipFill>
        <p:spPr>
          <a:xfrm rot="712548">
            <a:off x="8420825" y="3887598"/>
            <a:ext cx="1033384" cy="181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EB530F-E892-46AE-8C15-CC0DA4736A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r="23895" b="11812"/>
          <a:stretch/>
        </p:blipFill>
        <p:spPr>
          <a:xfrm rot="711564">
            <a:off x="5280427" y="3420300"/>
            <a:ext cx="1540474" cy="235478"/>
          </a:xfrm>
          <a:prstGeom prst="rect">
            <a:avLst/>
          </a:prstGeom>
        </p:spPr>
      </p:pic>
      <p:pic>
        <p:nvPicPr>
          <p:cNvPr id="23" name="Picture 12" descr="Image result for European union fla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59" y="3131271"/>
            <a:ext cx="822156" cy="54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51" y="3908663"/>
            <a:ext cx="796265" cy="5443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D3B6CF-6FBC-4D13-ABCB-93DD1393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t="1" r="49736" b="-7961"/>
          <a:stretch/>
        </p:blipFill>
        <p:spPr>
          <a:xfrm rot="639543">
            <a:off x="5362627" y="3207041"/>
            <a:ext cx="1114211" cy="2475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D3B6CF-6FBC-4D13-ABCB-93DD1393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t="1" r="49736" b="-7961"/>
          <a:stretch/>
        </p:blipFill>
        <p:spPr>
          <a:xfrm rot="866347">
            <a:off x="6494824" y="3410473"/>
            <a:ext cx="923865" cy="2052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D3B6CF-6FBC-4D13-ABCB-93DD1393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3841" r="96586">
                        <a14:foregroundMark x1="3841" y1="46269" x2="3841" y2="46269"/>
                        <a14:foregroundMark x1="6828" y1="32836" x2="6828" y2="32836"/>
                        <a14:foregroundMark x1="11380" y1="40299" x2="11380" y2="40299"/>
                        <a14:foregroundMark x1="12660" y1="40299" x2="12660" y2="40299"/>
                        <a14:foregroundMark x1="20199" y1="50746" x2="20199" y2="50746"/>
                        <a14:foregroundMark x1="22760" y1="44776" x2="22760" y2="44776"/>
                        <a14:foregroundMark x1="28165" y1="41791" x2="28165" y2="41791"/>
                        <a14:foregroundMark x1="36558" y1="50746" x2="36558" y2="50746"/>
                        <a14:foregroundMark x1="44808" y1="50746" x2="44808" y2="50746"/>
                        <a14:foregroundMark x1="40967" y1="52239" x2="40967" y2="52239"/>
                        <a14:foregroundMark x1="46515" y1="37313" x2="46515" y2="37313"/>
                        <a14:foregroundMark x1="53485" y1="37313" x2="53485" y2="37313"/>
                        <a14:foregroundMark x1="55334" y1="53731" x2="55334" y2="53731"/>
                        <a14:foregroundMark x1="60882" y1="43284" x2="60882" y2="43284"/>
                        <a14:foregroundMark x1="63016" y1="50746" x2="63016" y2="50746"/>
                        <a14:foregroundMark x1="69986" y1="35821" x2="69986" y2="35821"/>
                        <a14:foregroundMark x1="72404" y1="49254" x2="72404" y2="49254"/>
                        <a14:foregroundMark x1="77952" y1="41791" x2="77952" y2="41791"/>
                        <a14:foregroundMark x1="80228" y1="46269" x2="80228" y2="46269"/>
                        <a14:foregroundMark x1="86344" y1="40299" x2="86344" y2="40299"/>
                        <a14:foregroundMark x1="88905" y1="44776" x2="88905" y2="44776"/>
                        <a14:foregroundMark x1="93883" y1="40299" x2="93883" y2="40299"/>
                        <a14:foregroundMark x1="96586" y1="50746" x2="96586" y2="50746"/>
                        <a14:backgroundMark x1="6686" y1="55224" x2="6686" y2="55224"/>
                        <a14:backgroundMark x1="13940" y1="58209" x2="13940" y2="58209"/>
                        <a14:backgroundMark x1="24040" y1="49254" x2="24040" y2="49254"/>
                        <a14:backgroundMark x1="23329" y1="61194" x2="23329" y2="61194"/>
                        <a14:backgroundMark x1="56188" y1="47761" x2="56188" y2="47761"/>
                        <a14:backgroundMark x1="64296" y1="46269" x2="64296" y2="46269"/>
                        <a14:backgroundMark x1="73400" y1="50746" x2="73400" y2="50746"/>
                        <a14:backgroundMark x1="81366" y1="49254" x2="81366" y2="49254"/>
                        <a14:backgroundMark x1="80370" y1="50746" x2="80370" y2="50746"/>
                        <a14:backgroundMark x1="97440" y1="41791" x2="97440" y2="41791"/>
                      </a14:backgroundRemoval>
                    </a14:imgEffect>
                  </a14:imgLayer>
                </a14:imgProps>
              </a:ext>
            </a:extLst>
          </a:blip>
          <a:srcRect t="1" r="49736" b="-7961"/>
          <a:stretch/>
        </p:blipFill>
        <p:spPr>
          <a:xfrm rot="804263">
            <a:off x="7426868" y="3664952"/>
            <a:ext cx="963872" cy="214157"/>
          </a:xfrm>
          <a:prstGeom prst="rect">
            <a:avLst/>
          </a:prstGeom>
        </p:spPr>
      </p:pic>
      <p:pic>
        <p:nvPicPr>
          <p:cNvPr id="30" name="Picture 16" descr="Image result for ide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157">
            <a:off x="9682212" y="3112991"/>
            <a:ext cx="780001" cy="682209"/>
          </a:xfrm>
          <a:prstGeom prst="rect">
            <a:avLst/>
          </a:prstGeom>
          <a:noFill/>
          <a:scene3d>
            <a:camera prst="orthographicFront">
              <a:rot lat="0" lon="0" rev="4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F2C25B2F-C0BB-4234-AD89-75F95354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0" t="24582" r="5993" b="28675"/>
          <a:stretch/>
        </p:blipFill>
        <p:spPr bwMode="auto">
          <a:xfrm>
            <a:off x="2444542" y="1748411"/>
            <a:ext cx="5100630" cy="46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vectortemplates.com/raster/maps-world-map-02.png">
            <a:extLst>
              <a:ext uri="{FF2B5EF4-FFF2-40B4-BE49-F238E27FC236}">
                <a16:creationId xmlns:a16="http://schemas.microsoft.com/office/drawing/2014/main" id="{B8405A2D-01C6-4511-BE04-CF04FB419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28998" r="69118" b="27787"/>
          <a:stretch/>
        </p:blipFill>
        <p:spPr bwMode="auto">
          <a:xfrm>
            <a:off x="7020450" y="1748411"/>
            <a:ext cx="3641499" cy="46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17885" y="857250"/>
            <a:ext cx="7357697" cy="1036638"/>
          </a:xfrm>
          <a:prstGeom prst="rect">
            <a:avLst/>
          </a:prstGeom>
        </p:spPr>
        <p:txBody>
          <a:bodyPr/>
          <a:lstStyle>
            <a:lvl1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+mj-lt"/>
                <a:ea typeface="+mj-ea"/>
                <a:cs typeface="+mj-cs"/>
              </a:defRPr>
            </a:lvl1pPr>
            <a:lvl2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2pPr>
            <a:lvl3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3pPr>
            <a:lvl4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4pPr>
            <a:lvl5pPr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5pPr>
            <a:lvl6pPr marL="4572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6pPr>
            <a:lvl7pPr marL="9144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7pPr>
            <a:lvl8pPr marL="13716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8pPr>
            <a:lvl9pPr marL="1828800" algn="l" defTabSz="6731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95582"/>
                </a:solidFill>
                <a:latin typeface="Georgia" pitchFamily="18" charset="0"/>
                <a:ea typeface="ヒラギノ明朝 Pro W3" pitchFamily="96" charset="-128"/>
              </a:defRPr>
            </a:lvl9pPr>
          </a:lstStyle>
          <a:p>
            <a:pPr marL="0" marR="0" lvl="0" indent="0" algn="ctr" defTabSz="673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Internet of Things</a:t>
            </a:r>
          </a:p>
        </p:txBody>
      </p:sp>
      <p:pic>
        <p:nvPicPr>
          <p:cNvPr id="5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/>
          <a:stretch/>
        </p:blipFill>
        <p:spPr bwMode="auto">
          <a:xfrm rot="2536492">
            <a:off x="7012118" y="2559945"/>
            <a:ext cx="1001685" cy="647976"/>
          </a:xfrm>
          <a:prstGeom prst="rect">
            <a:avLst/>
          </a:prstGeom>
          <a:noFill/>
          <a:scene3d>
            <a:camera prst="orthographicFront">
              <a:rot lat="0" lon="122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irpla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765">
            <a:off x="4030036" y="4443775"/>
            <a:ext cx="1606642" cy="12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offic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77" y="2884392"/>
            <a:ext cx="746242" cy="597577"/>
          </a:xfrm>
          <a:prstGeom prst="rect">
            <a:avLst/>
          </a:prstGeom>
          <a:noFill/>
          <a:scene3d>
            <a:camera prst="orthographicFront">
              <a:rot lat="0" lon="116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marketplace.canva.com/MACKfQwDyWI/1/thumbnail_large/canva-cloud-computing-technology-icon-MACKfQwDyW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54" b="29535"/>
          <a:stretch/>
        </p:blipFill>
        <p:spPr bwMode="auto">
          <a:xfrm>
            <a:off x="4928320" y="2764193"/>
            <a:ext cx="2255163" cy="9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curved arrow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2"/>
          <a:stretch/>
        </p:blipFill>
        <p:spPr bwMode="auto">
          <a:xfrm rot="7410072">
            <a:off x="3554551" y="2979145"/>
            <a:ext cx="1418294" cy="1005646"/>
          </a:xfrm>
          <a:prstGeom prst="rect">
            <a:avLst/>
          </a:prstGeom>
          <a:noFill/>
          <a:scene3d>
            <a:camera prst="orthographicFront">
              <a:rot lat="20760263" lon="18793132" rev="1166596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/>
          <a:stretch/>
        </p:blipFill>
        <p:spPr bwMode="auto">
          <a:xfrm rot="4758295">
            <a:off x="4616059" y="3867623"/>
            <a:ext cx="941791" cy="720597"/>
          </a:xfrm>
          <a:prstGeom prst="rect">
            <a:avLst/>
          </a:prstGeom>
          <a:noFill/>
          <a:scene3d>
            <a:camera prst="orthographicFront">
              <a:rot lat="31" lon="1799998" rev="1080003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ontainer ship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04" y="4417045"/>
            <a:ext cx="1607371" cy="1334935"/>
          </a:xfrm>
          <a:prstGeom prst="rect">
            <a:avLst/>
          </a:prstGeom>
          <a:noFill/>
          <a:scene3d>
            <a:camera prst="orthographicFront">
              <a:rot lat="0" lon="1079997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cdn0.iconfinder.com/data/icons/huge-business-icons/512/Chemical_pla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93" y="3646991"/>
            <a:ext cx="724981" cy="7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mage result for curved arrow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/>
          <a:stretch/>
        </p:blipFill>
        <p:spPr bwMode="auto">
          <a:xfrm rot="15288588">
            <a:off x="6196918" y="3622411"/>
            <a:ext cx="1927994" cy="1067133"/>
          </a:xfrm>
          <a:prstGeom prst="rect">
            <a:avLst/>
          </a:prstGeom>
          <a:noFill/>
          <a:scene3d>
            <a:camera prst="orthographicFront">
              <a:rot lat="21599940" lon="13199969" rev="1079995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682</Words>
  <Application>Microsoft Office PowerPoint</Application>
  <PresentationFormat>Widescreen</PresentationFormat>
  <Paragraphs>143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(Body)</vt:lpstr>
      <vt:lpstr>Bernino Sans</vt:lpstr>
      <vt:lpstr>Calibri</vt:lpstr>
      <vt:lpstr>Open Sans</vt:lpstr>
      <vt:lpstr>Times</vt:lpstr>
      <vt:lpstr>Times New Roman</vt:lpstr>
      <vt:lpstr>Trebuchet MS</vt:lpstr>
      <vt:lpstr>Tw Cen MT</vt:lpstr>
      <vt:lpstr>Wingdings</vt:lpstr>
      <vt:lpstr>ヒラギノ角ゴ Pro W3</vt:lpstr>
      <vt:lpstr>Circuit</vt:lpstr>
      <vt:lpstr>Digital Trade   Data Flows and Data Localization    </vt:lpstr>
      <vt:lpstr>PowerPoint Presentation</vt:lpstr>
      <vt:lpstr>PowerPoint Presentation</vt:lpstr>
      <vt:lpstr>Global Digital Trends</vt:lpstr>
      <vt:lpstr>Digital Economy and Trade Opportunities</vt:lpstr>
      <vt:lpstr>Data Flows as Key to Digital Trade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Platforms</vt:lpstr>
      <vt:lpstr>Trade over Digital Platforms</vt:lpstr>
      <vt:lpstr>Trade in Services</vt:lpstr>
      <vt:lpstr>Digitally-deliverable services</vt:lpstr>
      <vt:lpstr>PowerPoint Presentation</vt:lpstr>
      <vt:lpstr>Global Value Chains</vt:lpstr>
      <vt:lpstr>PowerPoint Presentation</vt:lpstr>
      <vt:lpstr>Reasons for data localization </vt:lpstr>
      <vt:lpstr>PowerPoint Presentation</vt:lpstr>
      <vt:lpstr>Impact of proposed data localization</vt:lpstr>
      <vt:lpstr>Digital Trade Commitments in the WTO  </vt:lpstr>
      <vt:lpstr>11th Wto ministerial, Buenos Aires 2018</vt:lpstr>
      <vt:lpstr>Digital trade in free trade agreements</vt:lpstr>
      <vt:lpstr>Comprehensive and progressive Agreement for Trans-Pacific Partnership </vt:lpstr>
      <vt:lpstr>USMC Trade AgreEment (NAFTA 2.0)</vt:lpstr>
      <vt:lpstr>New Digital Trade Commitments? </vt:lpstr>
      <vt:lpstr> Digital economy and trade project</vt:lpstr>
    </vt:vector>
  </TitlesOfParts>
  <Company>The Brookings Institution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Meltzer</dc:creator>
  <cp:lastModifiedBy>Joshua Meltzer</cp:lastModifiedBy>
  <cp:revision>45</cp:revision>
  <dcterms:created xsi:type="dcterms:W3CDTF">2018-10-01T20:38:36Z</dcterms:created>
  <dcterms:modified xsi:type="dcterms:W3CDTF">2018-11-21T15:04:28Z</dcterms:modified>
</cp:coreProperties>
</file>