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0" r:id="rId3"/>
    <p:sldId id="262" r:id="rId4"/>
    <p:sldId id="263" r:id="rId5"/>
    <p:sldId id="266" r:id="rId6"/>
    <p:sldId id="264" r:id="rId7"/>
    <p:sldId id="267" r:id="rId8"/>
    <p:sldId id="271" r:id="rId9"/>
    <p:sldId id="272" r:id="rId10"/>
    <p:sldId id="277" r:id="rId11"/>
    <p:sldId id="269" r:id="rId12"/>
    <p:sldId id="265" r:id="rId13"/>
    <p:sldId id="268" r:id="rId14"/>
    <p:sldId id="257" r:id="rId15"/>
    <p:sldId id="259" r:id="rId16"/>
    <p:sldId id="278" r:id="rId17"/>
    <p:sldId id="280" r:id="rId18"/>
    <p:sldId id="276" r:id="rId19"/>
    <p:sldId id="274" r:id="rId20"/>
    <p:sldId id="275" r:id="rId21"/>
    <p:sldId id="279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DA6C1-7035-4C49-9105-7436A0AB69A8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FA419-1AEF-47BB-BCDA-96DF70586E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82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phpost.dk/news/national/report-cartoon-paedophilia-harmless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이 그림이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FA419-1AEF-47BB-BCDA-96DF70586E5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10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이 그림이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FA419-1AEF-47BB-BCDA-96DF70586E5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107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이 그림이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FA419-1AEF-47BB-BCDA-96DF70586E5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107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http://cphpost.dk/news/national/report-cartoon-paedophilia-harmless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FA419-1AEF-47BB-BCDA-96DF70586E5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224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1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3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21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217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24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48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878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00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822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98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29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DABC0-7DF8-453B-8116-DE8A5A35DF1E}" type="datetimeFigureOut">
              <a:rPr lang="ko-KR" altLang="en-US" smtClean="0"/>
              <a:t>2013-08-16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88026-2DFB-46FC-AA60-C5E9BA4970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03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.go.kr/lsSc.do?menuId=0&amp;p=&amp;query=%EC%95%84%EB%8F%99%EC%B2%AD%EC%86%8C%EB%85%84&amp;subMenu=1#AJA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.go.kr/lsSc.do?menuId=0&amp;p=&amp;query=%ED%98%95%EB%B2%95&amp;subMenu=1#AJAX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아청법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5</a:t>
            </a:r>
            <a:r>
              <a:rPr lang="ko-KR" altLang="en-US" dirty="0" smtClean="0"/>
              <a:t>호 개정의 필요성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박경신</a:t>
            </a:r>
            <a:endParaRPr lang="en-US" altLang="ko-KR" dirty="0" smtClean="0"/>
          </a:p>
          <a:p>
            <a:r>
              <a:rPr lang="en-US" altLang="ko-KR" dirty="0" smtClean="0"/>
              <a:t>kyungsinpark@korea.ac.kr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67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아청법의</a:t>
            </a:r>
            <a:r>
              <a:rPr lang="ko-KR" altLang="en-US" dirty="0" smtClean="0"/>
              <a:t> 원래 </a:t>
            </a:r>
            <a:r>
              <a:rPr lang="ko-KR" altLang="en-US" dirty="0" smtClean="0"/>
              <a:t>취지의 증거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/>
              <a:t>제</a:t>
            </a:r>
            <a:r>
              <a:rPr lang="en-US" altLang="ko-KR" b="1" dirty="0"/>
              <a:t>1</a:t>
            </a:r>
            <a:r>
              <a:rPr lang="ko-KR" altLang="en-US" b="1" dirty="0"/>
              <a:t>조</a:t>
            </a:r>
            <a:r>
              <a:rPr lang="en-US" altLang="ko-KR" b="1" dirty="0"/>
              <a:t>(</a:t>
            </a:r>
            <a:r>
              <a:rPr lang="ko-KR" altLang="en-US" b="1" dirty="0"/>
              <a:t>목적</a:t>
            </a:r>
            <a:r>
              <a:rPr lang="en-US" altLang="ko-KR" b="1" dirty="0"/>
              <a:t>)</a:t>
            </a:r>
            <a:r>
              <a:rPr lang="ko-KR" altLang="en-US" dirty="0"/>
              <a:t> 이 법은 아동</a:t>
            </a:r>
            <a:r>
              <a:rPr lang="en-US" altLang="ko-KR" dirty="0"/>
              <a:t>·</a:t>
            </a:r>
            <a:r>
              <a:rPr lang="ko-KR" altLang="en-US" dirty="0"/>
              <a:t>청소년대상 성범죄의 처벌과 절차에 관한 특례를 규정하고 </a:t>
            </a:r>
            <a:r>
              <a:rPr lang="ko-KR" altLang="en-US" dirty="0">
                <a:solidFill>
                  <a:srgbClr val="FF0000"/>
                </a:solidFill>
              </a:rPr>
              <a:t>피해아동</a:t>
            </a:r>
            <a:r>
              <a:rPr lang="en-US" altLang="ko-KR" dirty="0">
                <a:solidFill>
                  <a:srgbClr val="FF0000"/>
                </a:solidFill>
              </a:rPr>
              <a:t>·</a:t>
            </a:r>
            <a:r>
              <a:rPr lang="ko-KR" altLang="en-US" dirty="0">
                <a:solidFill>
                  <a:srgbClr val="FF0000"/>
                </a:solidFill>
              </a:rPr>
              <a:t>청소년</a:t>
            </a:r>
            <a:r>
              <a:rPr lang="ko-KR" altLang="en-US" dirty="0"/>
              <a:t>을 위한 구제 및 지원 절차를 마련하며 아동</a:t>
            </a:r>
            <a:r>
              <a:rPr lang="en-US" altLang="ko-KR" dirty="0"/>
              <a:t>·</a:t>
            </a:r>
            <a:r>
              <a:rPr lang="ko-KR" altLang="en-US" dirty="0"/>
              <a:t>청소년대상 </a:t>
            </a:r>
            <a:r>
              <a:rPr lang="ko-KR" altLang="en-US" dirty="0" err="1"/>
              <a:t>성범죄자를</a:t>
            </a:r>
            <a:r>
              <a:rPr lang="ko-KR" altLang="en-US" dirty="0"/>
              <a:t> 체계적으로 관리함으로써 아동</a:t>
            </a:r>
            <a:r>
              <a:rPr lang="en-US" altLang="ko-KR" dirty="0"/>
              <a:t>·</a:t>
            </a:r>
            <a:r>
              <a:rPr lang="ko-KR" altLang="en-US" dirty="0"/>
              <a:t>청소년을 성범죄로부터 보호하고 아동</a:t>
            </a:r>
            <a:r>
              <a:rPr lang="en-US" altLang="ko-KR" dirty="0"/>
              <a:t>·</a:t>
            </a:r>
            <a:r>
              <a:rPr lang="ko-KR" altLang="en-US" dirty="0"/>
              <a:t>청소년이 건강한 사회구성원으로 성장할 수 있도록 함을 목적으로 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6</a:t>
            </a:r>
            <a:r>
              <a:rPr lang="en-US" altLang="ko-KR" dirty="0"/>
              <a:t>. "</a:t>
            </a:r>
            <a:r>
              <a:rPr lang="ko-KR" altLang="en-US" dirty="0"/>
              <a:t>피해아동</a:t>
            </a:r>
            <a:r>
              <a:rPr lang="en-US" altLang="ko-KR" dirty="0"/>
              <a:t>·</a:t>
            </a:r>
            <a:r>
              <a:rPr lang="ko-KR" altLang="en-US" dirty="0"/>
              <a:t>청소년</a:t>
            </a:r>
            <a:r>
              <a:rPr lang="en-US" altLang="ko-KR" dirty="0"/>
              <a:t>"</a:t>
            </a:r>
            <a:r>
              <a:rPr lang="ko-KR" altLang="en-US" dirty="0"/>
              <a:t>이란 제</a:t>
            </a:r>
            <a:r>
              <a:rPr lang="en-US" altLang="ko-KR" dirty="0"/>
              <a:t>2</a:t>
            </a:r>
            <a:r>
              <a:rPr lang="ko-KR" altLang="en-US" dirty="0" err="1"/>
              <a:t>호나목부터</a:t>
            </a:r>
            <a:r>
              <a:rPr lang="ko-KR" altLang="en-US" dirty="0"/>
              <a:t> </a:t>
            </a:r>
            <a:r>
              <a:rPr lang="ko-KR" altLang="en-US" dirty="0" err="1"/>
              <a:t>라목까지</a:t>
            </a:r>
            <a:r>
              <a:rPr lang="en-US" altLang="ko-KR" dirty="0"/>
              <a:t>,</a:t>
            </a:r>
            <a:r>
              <a:rPr lang="ko-KR" altLang="en-US" u="sng" dirty="0">
                <a:hlinkClick r:id="rId2" tooltip="팝업으로 이동"/>
              </a:rPr>
              <a:t> 제</a:t>
            </a:r>
            <a:r>
              <a:rPr lang="en-US" altLang="ko-KR" u="sng" dirty="0">
                <a:hlinkClick r:id="rId2" tooltip="팝업으로 이동"/>
              </a:rPr>
              <a:t>7</a:t>
            </a:r>
            <a:r>
              <a:rPr lang="ko-KR" altLang="en-US" u="sng" dirty="0">
                <a:hlinkClick r:id="rId2" tooltip="팝업으로 이동"/>
              </a:rPr>
              <a:t>조부터 제</a:t>
            </a:r>
            <a:r>
              <a:rPr lang="en-US" altLang="ko-KR" u="sng" dirty="0">
                <a:hlinkClick r:id="rId2" tooltip="팝업으로 이동"/>
              </a:rPr>
              <a:t>14</a:t>
            </a:r>
            <a:r>
              <a:rPr lang="ko-KR" altLang="en-US" u="sng" dirty="0">
                <a:hlinkClick r:id="rId2" tooltip="팝업으로 이동"/>
              </a:rPr>
              <a:t>조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13</a:t>
            </a:r>
            <a:r>
              <a:rPr lang="ko-KR" altLang="en-US" dirty="0"/>
              <a:t>조제</a:t>
            </a:r>
            <a:r>
              <a:rPr lang="en-US" altLang="ko-KR" dirty="0"/>
              <a:t>1</a:t>
            </a:r>
            <a:r>
              <a:rPr lang="ko-KR" altLang="en-US" dirty="0"/>
              <a:t>항의 죄는 제외한다</a:t>
            </a:r>
            <a:r>
              <a:rPr lang="en-US" altLang="ko-KR" dirty="0"/>
              <a:t>)</a:t>
            </a:r>
            <a:r>
              <a:rPr lang="ko-KR" altLang="en-US" dirty="0"/>
              <a:t>까지의 죄의 피해자가 된 아동</a:t>
            </a:r>
            <a:r>
              <a:rPr lang="en-US" altLang="ko-KR" dirty="0"/>
              <a:t>·</a:t>
            </a:r>
            <a:r>
              <a:rPr lang="ko-KR" altLang="en-US" dirty="0"/>
              <a:t>청소년을 말한다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7. "</a:t>
            </a:r>
            <a:r>
              <a:rPr lang="ko-KR" altLang="en-US" dirty="0"/>
              <a:t>대상아동</a:t>
            </a:r>
            <a:r>
              <a:rPr lang="en-US" altLang="ko-KR" dirty="0"/>
              <a:t>·</a:t>
            </a:r>
            <a:r>
              <a:rPr lang="ko-KR" altLang="en-US" dirty="0"/>
              <a:t>청소년</a:t>
            </a:r>
            <a:r>
              <a:rPr lang="en-US" altLang="ko-KR" dirty="0"/>
              <a:t>"</a:t>
            </a:r>
            <a:r>
              <a:rPr lang="ko-KR" altLang="en-US" dirty="0"/>
              <a:t>이란</a:t>
            </a:r>
            <a:r>
              <a:rPr lang="ko-KR" altLang="en-US" u="sng" dirty="0">
                <a:hlinkClick r:id="rId2" tooltip="팝업으로 이동"/>
              </a:rPr>
              <a:t> 제</a:t>
            </a:r>
            <a:r>
              <a:rPr lang="en-US" altLang="ko-KR" u="sng" dirty="0">
                <a:hlinkClick r:id="rId2" tooltip="팝업으로 이동"/>
              </a:rPr>
              <a:t>13</a:t>
            </a:r>
            <a:r>
              <a:rPr lang="ko-KR" altLang="en-US" u="sng" dirty="0">
                <a:hlinkClick r:id="rId2" tooltip="팝업으로 이동"/>
              </a:rPr>
              <a:t>조제</a:t>
            </a:r>
            <a:r>
              <a:rPr lang="en-US" altLang="ko-KR" u="sng" dirty="0">
                <a:hlinkClick r:id="rId2" tooltip="팝업으로 이동"/>
              </a:rPr>
              <a:t>1</a:t>
            </a:r>
            <a:r>
              <a:rPr lang="ko-KR" altLang="en-US" u="sng" dirty="0">
                <a:hlinkClick r:id="rId2" tooltip="팝업으로 이동"/>
              </a:rPr>
              <a:t>항</a:t>
            </a:r>
            <a:r>
              <a:rPr lang="ko-KR" altLang="en-US" dirty="0"/>
              <a:t>의 죄의 상대방이 된 아동</a:t>
            </a:r>
            <a:r>
              <a:rPr lang="en-US" altLang="ko-KR" dirty="0"/>
              <a:t>·</a:t>
            </a:r>
            <a:r>
              <a:rPr lang="ko-KR" altLang="en-US" dirty="0"/>
              <a:t>청소년을 말한다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762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아청법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5</a:t>
            </a:r>
            <a:r>
              <a:rPr lang="ko-KR" altLang="en-US" dirty="0" smtClean="0"/>
              <a:t>호의 위헌성 </a:t>
            </a:r>
            <a:r>
              <a:rPr lang="ko-KR" altLang="en-US" dirty="0" smtClean="0"/>
              <a:t>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입법취지 </a:t>
            </a:r>
            <a:r>
              <a:rPr lang="en-US" altLang="ko-KR" dirty="0" smtClean="0"/>
              <a:t>1: </a:t>
            </a:r>
            <a:r>
              <a:rPr lang="ko-KR" altLang="en-US" dirty="0" smtClean="0"/>
              <a:t>아동성범죄의 유발을 막겠다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 smtClean="0"/>
              <a:t>입법취지 </a:t>
            </a:r>
            <a:r>
              <a:rPr lang="en-US" altLang="ko-KR" dirty="0" smtClean="0"/>
              <a:t>2: </a:t>
            </a:r>
            <a:r>
              <a:rPr lang="ko-KR" altLang="en-US" dirty="0" smtClean="0"/>
              <a:t>위의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의 입법취지와는 </a:t>
            </a:r>
            <a:r>
              <a:rPr lang="ko-KR" altLang="en-US" dirty="0" smtClean="0"/>
              <a:t>별도로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음란물을 막겠다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 성도덕의 타락을 막겠다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52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아청법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5</a:t>
            </a:r>
            <a:r>
              <a:rPr lang="ko-KR" altLang="en-US" dirty="0" smtClean="0"/>
              <a:t>호의 위헌성 </a:t>
            </a:r>
            <a:r>
              <a:rPr lang="en-US" altLang="ko-KR" dirty="0" smtClean="0"/>
              <a:t>I-1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입법취지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아동성범죄 규제로서의 </a:t>
            </a:r>
            <a:r>
              <a:rPr lang="ko-KR" altLang="en-US" dirty="0" err="1" smtClean="0"/>
              <a:t>아청법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5</a:t>
            </a:r>
            <a:r>
              <a:rPr lang="ko-KR" altLang="en-US" dirty="0" smtClean="0"/>
              <a:t>호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모든 </a:t>
            </a:r>
            <a:r>
              <a:rPr lang="ko-KR" altLang="en-US" dirty="0" smtClean="0"/>
              <a:t>아동성애는 </a:t>
            </a:r>
            <a:r>
              <a:rPr lang="ko-KR" altLang="en-US" dirty="0" err="1" smtClean="0"/>
              <a:t>아동성학대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아동성학대를</a:t>
            </a:r>
            <a:r>
              <a:rPr lang="ko-KR" altLang="en-US" dirty="0"/>
              <a:t> </a:t>
            </a:r>
            <a:r>
              <a:rPr lang="ko-KR" altLang="en-US" dirty="0" smtClean="0"/>
              <a:t>미화한 </a:t>
            </a:r>
            <a:r>
              <a:rPr lang="ko-KR" altLang="en-US" dirty="0" smtClean="0"/>
              <a:t>모든 </a:t>
            </a:r>
            <a:r>
              <a:rPr lang="ko-KR" altLang="en-US" dirty="0" err="1" smtClean="0"/>
              <a:t>매체물은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성학대</a:t>
            </a:r>
            <a:r>
              <a:rPr lang="ko-KR" altLang="en-US" dirty="0" smtClean="0"/>
              <a:t> 유발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가상물이라도</a:t>
            </a:r>
            <a:r>
              <a:rPr lang="ko-KR" altLang="en-US" dirty="0" smtClean="0"/>
              <a:t> 처벌해야</a:t>
            </a:r>
            <a:r>
              <a:rPr lang="en-US" altLang="ko-KR" dirty="0" smtClean="0"/>
              <a:t>”</a:t>
            </a:r>
          </a:p>
          <a:p>
            <a:r>
              <a:rPr lang="ko-KR" altLang="en-US" dirty="0" smtClean="0">
                <a:sym typeface="Wingdings" pitchFamily="2" charset="2"/>
              </a:rPr>
              <a:t>반론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옳다</a:t>
            </a:r>
            <a:r>
              <a:rPr lang="en-US" altLang="ko-KR" dirty="0" smtClean="0">
                <a:sym typeface="Wingdings" pitchFamily="2" charset="2"/>
              </a:rPr>
              <a:t>. </a:t>
            </a:r>
            <a:r>
              <a:rPr lang="ko-KR" altLang="en-US" dirty="0" smtClean="0">
                <a:sym typeface="Wingdings" pitchFamily="2" charset="2"/>
              </a:rPr>
              <a:t>하지만 죄목은</a:t>
            </a:r>
            <a:r>
              <a:rPr lang="en-US" altLang="ko-KR" dirty="0" smtClean="0">
                <a:sym typeface="Wingdings" pitchFamily="2" charset="2"/>
              </a:rPr>
              <a:t>? </a:t>
            </a:r>
            <a:r>
              <a:rPr lang="ko-KR" altLang="en-US" dirty="0" smtClean="0">
                <a:sym typeface="Wingdings" pitchFamily="2" charset="2"/>
              </a:rPr>
              <a:t>마약을 </a:t>
            </a:r>
            <a:r>
              <a:rPr lang="ko-KR" altLang="en-US" dirty="0">
                <a:sym typeface="Wingdings" pitchFamily="2" charset="2"/>
              </a:rPr>
              <a:t>미화한 영화 제작자를 마약사범으로 처벌하는가</a:t>
            </a:r>
            <a:r>
              <a:rPr lang="en-US" altLang="ko-KR" dirty="0">
                <a:sym typeface="Wingdings" pitchFamily="2" charset="2"/>
              </a:rPr>
              <a:t>? </a:t>
            </a:r>
            <a:r>
              <a:rPr lang="ko-KR" altLang="en-US" dirty="0">
                <a:sym typeface="Wingdings" pitchFamily="2" charset="2"/>
              </a:rPr>
              <a:t>살인을 다룬 영화제작자를 살인자로 처벌하는가</a:t>
            </a:r>
            <a:r>
              <a:rPr lang="en-US" altLang="ko-KR" dirty="0" smtClean="0">
                <a:sym typeface="Wingdings" pitchFamily="2" charset="2"/>
              </a:rPr>
              <a:t>? </a:t>
            </a:r>
            <a:endParaRPr lang="en-US" altLang="ko-KR" dirty="0">
              <a:sym typeface="Wingdings" pitchFamily="2" charset="2"/>
            </a:endParaRPr>
          </a:p>
          <a:p>
            <a:r>
              <a:rPr lang="ko-KR" altLang="en-US" dirty="0" err="1" smtClean="0">
                <a:sym typeface="Wingdings" pitchFamily="2" charset="2"/>
              </a:rPr>
              <a:t>재반론</a:t>
            </a:r>
            <a:r>
              <a:rPr lang="en-US" altLang="ko-KR" dirty="0" smtClean="0">
                <a:sym typeface="Wingdings" pitchFamily="2" charset="2"/>
              </a:rPr>
              <a:t>: “</a:t>
            </a:r>
            <a:r>
              <a:rPr lang="ko-KR" altLang="en-US" dirty="0" smtClean="0">
                <a:sym typeface="Wingdings" pitchFamily="2" charset="2"/>
              </a:rPr>
              <a:t>음란물도 </a:t>
            </a:r>
            <a:r>
              <a:rPr lang="ko-KR" altLang="en-US" dirty="0" err="1" smtClean="0">
                <a:sym typeface="Wingdings" pitchFamily="2" charset="2"/>
              </a:rPr>
              <a:t>가상물과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ko-KR" altLang="en-US" dirty="0" err="1" smtClean="0">
                <a:sym typeface="Wingdings" pitchFamily="2" charset="2"/>
              </a:rPr>
              <a:t>실사물을</a:t>
            </a:r>
            <a:r>
              <a:rPr lang="ko-KR" altLang="en-US" dirty="0" smtClean="0">
                <a:sym typeface="Wingdings" pitchFamily="2" charset="2"/>
              </a:rPr>
              <a:t> 차별하지 않고 똑같이 처벌한다</a:t>
            </a:r>
            <a:r>
              <a:rPr lang="en-US" altLang="ko-KR" dirty="0" smtClean="0">
                <a:sym typeface="Wingdings" pitchFamily="2" charset="2"/>
              </a:rPr>
              <a:t>.”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음란물은 범죄를 도발해서 규제되는 것이 아니다</a:t>
            </a:r>
            <a:r>
              <a:rPr lang="en-US" altLang="ko-KR" dirty="0" smtClean="0">
                <a:sym typeface="Wingdings" pitchFamily="2" charset="2"/>
              </a:rPr>
              <a:t>. </a:t>
            </a:r>
            <a:r>
              <a:rPr lang="ko-KR" altLang="en-US" dirty="0" smtClean="0">
                <a:sym typeface="Wingdings" pitchFamily="2" charset="2"/>
              </a:rPr>
              <a:t>음란물이 묘사하는 행위는 대부분 합법</a:t>
            </a:r>
            <a:r>
              <a:rPr lang="en-US" altLang="ko-KR" dirty="0" smtClean="0">
                <a:sym typeface="Wingdings" pitchFamily="2" charset="2"/>
              </a:rPr>
              <a:t>. </a:t>
            </a:r>
            <a:r>
              <a:rPr lang="ko-KR" altLang="en-US" dirty="0" err="1" smtClean="0">
                <a:sym typeface="Wingdings" pitchFamily="2" charset="2"/>
              </a:rPr>
              <a:t>성도덕</a:t>
            </a:r>
            <a:r>
              <a:rPr lang="ko-KR" altLang="en-US" dirty="0" smtClean="0">
                <a:sym typeface="Wingdings" pitchFamily="2" charset="2"/>
              </a:rPr>
              <a:t> 보호의 문제라서 즉 풍속범이라서 </a:t>
            </a:r>
            <a:r>
              <a:rPr lang="ko-KR" altLang="en-US" dirty="0" err="1" smtClean="0">
                <a:sym typeface="Wingdings" pitchFamily="2" charset="2"/>
              </a:rPr>
              <a:t>가상물과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ko-KR" altLang="en-US" dirty="0" err="1" smtClean="0">
                <a:sym typeface="Wingdings" pitchFamily="2" charset="2"/>
              </a:rPr>
              <a:t>실사물</a:t>
            </a:r>
            <a:r>
              <a:rPr lang="ko-KR" altLang="en-US" dirty="0" smtClean="0">
                <a:sym typeface="Wingdings" pitchFamily="2" charset="2"/>
              </a:rPr>
              <a:t> 똑같이 처벌할 수 있는 것</a:t>
            </a:r>
            <a:r>
              <a:rPr lang="en-US" altLang="ko-KR" dirty="0" smtClean="0">
                <a:sym typeface="Wingdings" pitchFamily="2" charset="2"/>
              </a:rPr>
              <a:t>. </a:t>
            </a:r>
            <a:r>
              <a:rPr lang="ko-KR" altLang="en-US" dirty="0" err="1" smtClean="0">
                <a:sym typeface="Wingdings" pitchFamily="2" charset="2"/>
              </a:rPr>
              <a:t>가상아동물도</a:t>
            </a:r>
            <a:r>
              <a:rPr lang="ko-KR" altLang="en-US" dirty="0" smtClean="0">
                <a:sym typeface="Wingdings" pitchFamily="2" charset="2"/>
              </a:rPr>
              <a:t> 그런 이유라면 음란물로 처벌해야 하고 풍속범 수준의 처벌이 적용되어야 함</a:t>
            </a:r>
            <a:r>
              <a:rPr lang="en-US" altLang="ko-KR" dirty="0" smtClean="0">
                <a:sym typeface="Wingdings" pitchFamily="2" charset="2"/>
              </a:rPr>
              <a:t>.</a:t>
            </a:r>
            <a:endParaRPr lang="en-US" altLang="ko-KR" dirty="0" smtClean="0">
              <a:sym typeface="Wingdings" pitchFamily="2" charset="2"/>
            </a:endParaRPr>
          </a:p>
          <a:p>
            <a:endParaRPr lang="en-US" altLang="ko-KR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0408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아청법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5</a:t>
            </a:r>
            <a:r>
              <a:rPr lang="ko-KR" altLang="en-US" dirty="0" smtClean="0"/>
              <a:t>호의 위헌성 </a:t>
            </a:r>
            <a:r>
              <a:rPr lang="en-US" altLang="ko-KR" dirty="0" smtClean="0"/>
              <a:t>I-2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err="1" smtClean="0"/>
              <a:t>재재반</a:t>
            </a:r>
            <a:r>
              <a:rPr lang="ko-KR" altLang="en-US" dirty="0" err="1"/>
              <a:t>론</a:t>
            </a:r>
            <a:r>
              <a:rPr lang="en-US" altLang="ko-KR" dirty="0" smtClean="0"/>
              <a:t>: ‘</a:t>
            </a:r>
            <a:r>
              <a:rPr lang="ko-KR" altLang="en-US" dirty="0" smtClean="0"/>
              <a:t>유발가능성이 조금이라도 있지 않은가</a:t>
            </a:r>
            <a:r>
              <a:rPr lang="en-US" altLang="ko-KR" dirty="0" smtClean="0"/>
              <a:t>?’ </a:t>
            </a:r>
          </a:p>
          <a:p>
            <a:r>
              <a:rPr lang="ko-KR" altLang="en-US" dirty="0" err="1" smtClean="0"/>
              <a:t>재재재반론</a:t>
            </a:r>
            <a:r>
              <a:rPr lang="en-US" altLang="ko-KR" dirty="0" smtClean="0"/>
              <a:t>: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명백하고 임박한</a:t>
            </a:r>
            <a:r>
              <a:rPr lang="en-US" altLang="ko-KR" dirty="0" smtClean="0"/>
              <a:t>(</a:t>
            </a:r>
            <a:r>
              <a:rPr lang="ko-KR" altLang="en-US" dirty="0" smtClean="0"/>
              <a:t>현존한</a:t>
            </a:r>
            <a:r>
              <a:rPr lang="en-US" altLang="ko-KR" dirty="0" smtClean="0"/>
              <a:t>) </a:t>
            </a:r>
            <a:r>
              <a:rPr lang="ko-KR" altLang="en-US" dirty="0" smtClean="0"/>
              <a:t>위험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원리 </a:t>
            </a:r>
            <a:r>
              <a:rPr lang="en-US" altLang="ko-KR" dirty="0" smtClean="0">
                <a:sym typeface="Wingdings" pitchFamily="2" charset="2"/>
              </a:rPr>
              <a:t> “</a:t>
            </a:r>
            <a:r>
              <a:rPr lang="ko-KR" altLang="en-US" dirty="0" smtClean="0"/>
              <a:t>상상과 실제는 다르다</a:t>
            </a:r>
            <a:r>
              <a:rPr lang="en-US" altLang="ko-KR" dirty="0" smtClean="0"/>
              <a:t>”, “</a:t>
            </a:r>
            <a:r>
              <a:rPr lang="ko-KR" altLang="en-US" dirty="0" smtClean="0"/>
              <a:t>표현과 행위는 다르다</a:t>
            </a:r>
            <a:r>
              <a:rPr lang="en-US" altLang="ko-KR" dirty="0" smtClean="0"/>
              <a:t>” </a:t>
            </a:r>
          </a:p>
          <a:p>
            <a:r>
              <a:rPr lang="ko-KR" altLang="en-US" dirty="0" smtClean="0"/>
              <a:t>보론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인과관계가 없다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Ferber</a:t>
            </a:r>
            <a:r>
              <a:rPr lang="ko-KR" altLang="en-US" dirty="0" smtClean="0"/>
              <a:t>판결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진아청물의</a:t>
            </a:r>
            <a:r>
              <a:rPr lang="ko-KR" altLang="en-US" dirty="0" smtClean="0"/>
              <a:t> 소지와 제작의 인과관계  </a:t>
            </a:r>
            <a:r>
              <a:rPr lang="en-US" altLang="ko-KR" dirty="0" smtClean="0"/>
              <a:t>Vs. Ashcroft</a:t>
            </a:r>
            <a:r>
              <a:rPr lang="ko-KR" altLang="en-US" dirty="0" smtClean="0"/>
              <a:t>판결</a:t>
            </a:r>
            <a:r>
              <a:rPr lang="en-US" altLang="ko-KR" dirty="0" smtClean="0"/>
              <a:t>: </a:t>
            </a:r>
            <a:r>
              <a:rPr lang="ko-KR" altLang="en-US" dirty="0" err="1" smtClean="0">
                <a:sym typeface="Wingdings" pitchFamily="2" charset="2"/>
              </a:rPr>
              <a:t>가상물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? </a:t>
            </a:r>
            <a:r>
              <a:rPr lang="ko-KR" altLang="en-US" dirty="0" smtClean="0">
                <a:sym typeface="Wingdings" pitchFamily="2" charset="2"/>
              </a:rPr>
              <a:t>실제아동학대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스위스</a:t>
            </a:r>
            <a:r>
              <a:rPr lang="en-US" altLang="ko-KR" dirty="0" smtClean="0"/>
              <a:t>: 2009</a:t>
            </a:r>
            <a:r>
              <a:rPr lang="ko-KR" altLang="en-US" dirty="0" smtClean="0"/>
              <a:t>년 실존아동포르노 소비와 아동성범죄 </a:t>
            </a:r>
            <a:r>
              <a:rPr lang="ko-KR" altLang="en-US" dirty="0" smtClean="0"/>
              <a:t>인과관계 조사 </a:t>
            </a:r>
            <a:r>
              <a:rPr lang="en-US" altLang="ko-KR" dirty="0" smtClean="0"/>
              <a:t>(261</a:t>
            </a:r>
            <a:r>
              <a:rPr lang="ko-KR" altLang="en-US" dirty="0" smtClean="0"/>
              <a:t>명 조사</a:t>
            </a:r>
            <a:r>
              <a:rPr lang="en-US" altLang="ko-KR" dirty="0" smtClean="0"/>
              <a:t>) : “</a:t>
            </a:r>
            <a:r>
              <a:rPr lang="ko-KR" altLang="en-US" dirty="0" smtClean="0"/>
              <a:t>없음</a:t>
            </a:r>
            <a:r>
              <a:rPr lang="en-US" altLang="ko-KR" dirty="0" smtClean="0"/>
              <a:t>”</a:t>
            </a:r>
            <a:endParaRPr lang="en-US" altLang="ko-KR" dirty="0" smtClean="0"/>
          </a:p>
          <a:p>
            <a:r>
              <a:rPr lang="ko-KR" altLang="en-US" dirty="0" smtClean="0"/>
              <a:t>덴마크</a:t>
            </a:r>
            <a:r>
              <a:rPr lang="en-US" altLang="ko-KR" dirty="0" smtClean="0"/>
              <a:t>: 2011</a:t>
            </a:r>
            <a:r>
              <a:rPr lang="ko-KR" altLang="en-US" dirty="0" smtClean="0"/>
              <a:t>년 </a:t>
            </a:r>
            <a:r>
              <a:rPr lang="ko-KR" altLang="ko-KR" dirty="0"/>
              <a:t>코펜하겐 대학병원 </a:t>
            </a:r>
            <a:r>
              <a:rPr lang="en-US" altLang="ko-KR" dirty="0" err="1" smtClean="0"/>
              <a:t>Sexologisk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Klinik</a:t>
            </a:r>
            <a:r>
              <a:rPr lang="ko-KR" altLang="en-US" dirty="0" smtClean="0"/>
              <a:t>의 보고서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개정보류</a:t>
            </a:r>
            <a:endParaRPr lang="en-US" altLang="ko-KR" dirty="0" smtClean="0"/>
          </a:p>
          <a:p>
            <a:r>
              <a:rPr lang="ko-KR" altLang="en-US" dirty="0" smtClean="0"/>
              <a:t>스웨덴</a:t>
            </a:r>
            <a:r>
              <a:rPr lang="en-US" altLang="ko-KR" dirty="0" smtClean="0"/>
              <a:t>: </a:t>
            </a:r>
            <a:r>
              <a:rPr lang="ko-KR" altLang="en-US" dirty="0" smtClean="0"/>
              <a:t>대법원 </a:t>
            </a:r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만화에 대한 아동성범죄 적용에 대해 위헌결정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24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아청법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5</a:t>
            </a:r>
            <a:r>
              <a:rPr lang="ko-KR" altLang="en-US" dirty="0" smtClean="0"/>
              <a:t>호의 위헌성 </a:t>
            </a:r>
            <a:r>
              <a:rPr lang="en-US" altLang="ko-KR" dirty="0" smtClean="0"/>
              <a:t>II-1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음란물규제로서의 </a:t>
            </a:r>
            <a:r>
              <a:rPr lang="ko-KR" altLang="en-US" dirty="0" err="1" smtClean="0"/>
              <a:t>아청법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5</a:t>
            </a:r>
            <a:r>
              <a:rPr lang="ko-KR" altLang="en-US" dirty="0" smtClean="0"/>
              <a:t>호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그렇다면 </a:t>
            </a:r>
            <a:r>
              <a:rPr lang="ko-KR" altLang="en-US" dirty="0" err="1" smtClean="0"/>
              <a:t>아동성애물은</a:t>
            </a:r>
            <a:r>
              <a:rPr lang="ko-KR" altLang="en-US" dirty="0" smtClean="0"/>
              <a:t> </a:t>
            </a:r>
            <a:r>
              <a:rPr lang="ko-KR" altLang="en-US" dirty="0" smtClean="0"/>
              <a:t>그 자체로 음란한가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Ashcroft</a:t>
            </a:r>
            <a:r>
              <a:rPr lang="ko-KR" altLang="en-US" dirty="0" smtClean="0"/>
              <a:t>판결</a:t>
            </a:r>
            <a:r>
              <a:rPr lang="en-US" altLang="ko-KR" dirty="0" smtClean="0"/>
              <a:t>: “CPPA</a:t>
            </a:r>
            <a:r>
              <a:rPr lang="ko-KR" altLang="en-US" dirty="0"/>
              <a:t>는 심리학매뉴얼의 사진에도 적용되며 성학대의 극악함을 다룬 영화에도 </a:t>
            </a:r>
            <a:r>
              <a:rPr lang="ko-KR" altLang="en-US" dirty="0" smtClean="0"/>
              <a:t>적용된다</a:t>
            </a:r>
            <a:r>
              <a:rPr lang="en-US" altLang="ko-KR" dirty="0" smtClean="0"/>
              <a:t>. . .</a:t>
            </a:r>
            <a:r>
              <a:rPr lang="en-US" altLang="ko-KR" dirty="0"/>
              <a:t> 10</a:t>
            </a:r>
            <a:r>
              <a:rPr lang="ko-KR" altLang="en-US" dirty="0"/>
              <a:t>대성행위와 </a:t>
            </a:r>
            <a:r>
              <a:rPr lang="ko-KR" altLang="en-US" dirty="0" err="1"/>
              <a:t>아동성학대</a:t>
            </a:r>
            <a:r>
              <a:rPr lang="ko-KR" altLang="en-US" dirty="0"/>
              <a:t> 모두 셀 수 없이 많은 문학작품에 영감을 주었다</a:t>
            </a:r>
            <a:r>
              <a:rPr lang="en-US" altLang="ko-KR" dirty="0"/>
              <a:t>. </a:t>
            </a:r>
            <a:r>
              <a:rPr lang="en-US" altLang="ko-KR" dirty="0" smtClean="0"/>
              <a:t>[</a:t>
            </a:r>
            <a:r>
              <a:rPr lang="ko-KR" altLang="en-US" dirty="0" err="1" smtClean="0"/>
              <a:t>로미오와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쥴리엣</a:t>
            </a:r>
            <a:r>
              <a:rPr lang="en-US" altLang="ko-KR" dirty="0" smtClean="0"/>
              <a:t>(13</a:t>
            </a:r>
            <a:r>
              <a:rPr lang="ko-KR" altLang="en-US" dirty="0" smtClean="0"/>
              <a:t>세</a:t>
            </a:r>
            <a:r>
              <a:rPr lang="en-US" altLang="ko-KR" dirty="0" smtClean="0"/>
              <a:t>)] </a:t>
            </a:r>
            <a:r>
              <a:rPr lang="en-US" altLang="ko-KR" dirty="0" smtClean="0"/>
              <a:t>[Traffic], [American Beauty], </a:t>
            </a:r>
            <a:r>
              <a:rPr lang="ko-KR" altLang="en-US" dirty="0" smtClean="0"/>
              <a:t>우리</a:t>
            </a:r>
            <a:r>
              <a:rPr lang="en-US" altLang="ko-KR" dirty="0" smtClean="0"/>
              <a:t>[</a:t>
            </a:r>
            <a:r>
              <a:rPr lang="ko-KR" altLang="en-US" dirty="0" smtClean="0"/>
              <a:t>는</a:t>
            </a:r>
            <a:r>
              <a:rPr lang="en-US" altLang="ko-KR" dirty="0" smtClean="0"/>
              <a:t>]. . .</a:t>
            </a:r>
            <a:r>
              <a:rPr lang="ko-KR" altLang="en-US" dirty="0" smtClean="0"/>
              <a:t> 젊은이들의 </a:t>
            </a:r>
            <a:r>
              <a:rPr lang="ko-KR" altLang="en-US" dirty="0"/>
              <a:t>삶과 운명에 공감하고자 하고 </a:t>
            </a:r>
            <a:r>
              <a:rPr lang="ko-KR" altLang="en-US" dirty="0" smtClean="0"/>
              <a:t>끊임없이 </a:t>
            </a:r>
            <a:r>
              <a:rPr lang="ko-KR" altLang="en-US" dirty="0"/>
              <a:t>경외한다</a:t>
            </a:r>
            <a:r>
              <a:rPr lang="en-US" altLang="ko-KR" dirty="0"/>
              <a:t>. </a:t>
            </a:r>
            <a:r>
              <a:rPr lang="ko-KR" altLang="en-US" dirty="0"/>
              <a:t>예술과 문학은</a:t>
            </a:r>
            <a:r>
              <a:rPr lang="en-US" altLang="ko-KR" dirty="0"/>
              <a:t>, </a:t>
            </a:r>
            <a:r>
              <a:rPr lang="ko-KR" altLang="en-US" dirty="0"/>
              <a:t>상처는 항상 치명적이고 실망은 항상 심오하고 </a:t>
            </a:r>
            <a:r>
              <a:rPr lang="ko-KR" altLang="en-US" dirty="0" smtClean="0"/>
              <a:t>잘못된 </a:t>
            </a:r>
            <a:r>
              <a:rPr lang="ko-KR" altLang="en-US" dirty="0"/>
              <a:t>선택은 항상 비극적이었지만 도덕적 실천과 자아실현은 항상 손안에 있다고 </a:t>
            </a:r>
            <a:r>
              <a:rPr lang="ko-KR" altLang="en-US" dirty="0" smtClean="0"/>
              <a:t>믿었던</a:t>
            </a:r>
            <a:r>
              <a:rPr lang="en-US" altLang="ko-KR" dirty="0"/>
              <a:t>, </a:t>
            </a:r>
            <a:r>
              <a:rPr lang="ko-KR" altLang="en-US" dirty="0"/>
              <a:t>우리 스스로 한때 알고 있던 성장기의 생생한 관심사들을 표현한다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667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아청법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5</a:t>
            </a:r>
            <a:r>
              <a:rPr lang="ko-KR" altLang="en-US" dirty="0" smtClean="0"/>
              <a:t>호의 위헌성 </a:t>
            </a:r>
            <a:r>
              <a:rPr lang="en-US" altLang="ko-KR" dirty="0" smtClean="0"/>
              <a:t>II-2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음란물규제로서 </a:t>
            </a:r>
            <a:r>
              <a:rPr lang="ko-KR" altLang="en-US" dirty="0" err="1" smtClean="0"/>
              <a:t>아청법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5</a:t>
            </a:r>
            <a:r>
              <a:rPr lang="ko-KR" altLang="en-US" dirty="0" smtClean="0"/>
              <a:t>호의 다른 문제점들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형법상 </a:t>
            </a:r>
            <a:r>
              <a:rPr lang="ko-KR" altLang="en-US" dirty="0" smtClean="0"/>
              <a:t>음란물 </a:t>
            </a:r>
            <a:r>
              <a:rPr lang="ko-KR" altLang="en-US" dirty="0" smtClean="0"/>
              <a:t>제작과 소지를 전혀 처벌하지 않음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프라이버시의 문제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성도덕규제는</a:t>
            </a:r>
            <a:r>
              <a:rPr lang="ko-KR" altLang="en-US" dirty="0" smtClean="0"/>
              <a:t> 배포만을 문제 삼음</a:t>
            </a:r>
            <a:r>
              <a:rPr lang="en-US" altLang="ko-KR" dirty="0" smtClean="0"/>
              <a:t>. </a:t>
            </a:r>
            <a:r>
              <a:rPr lang="en-US" altLang="ko-KR" dirty="0" smtClean="0">
                <a:sym typeface="Wingdings" pitchFamily="2" charset="2"/>
              </a:rPr>
              <a:t></a:t>
            </a:r>
            <a:r>
              <a:rPr lang="ko-KR" altLang="en-US" dirty="0" err="1" smtClean="0"/>
              <a:t>아청법은</a:t>
            </a:r>
            <a:r>
              <a:rPr lang="ko-KR" altLang="en-US" dirty="0" smtClean="0"/>
              <a:t> 최저 징역 </a:t>
            </a:r>
            <a:r>
              <a:rPr lang="en-US" altLang="ko-KR" dirty="0" smtClean="0"/>
              <a:t>5</a:t>
            </a:r>
            <a:r>
              <a:rPr lang="ko-KR" altLang="en-US" dirty="0" smtClean="0"/>
              <a:t>년</a:t>
            </a:r>
            <a:r>
              <a:rPr lang="en-US" altLang="ko-KR" dirty="0"/>
              <a:t> </a:t>
            </a:r>
            <a:r>
              <a:rPr lang="en-US" altLang="ko-KR" dirty="0" smtClean="0"/>
              <a:t>+</a:t>
            </a:r>
            <a:r>
              <a:rPr lang="ko-KR" altLang="en-US" dirty="0"/>
              <a:t>신상등록</a:t>
            </a:r>
            <a:r>
              <a:rPr lang="en-US" altLang="ko-KR" dirty="0"/>
              <a:t>20</a:t>
            </a:r>
            <a:r>
              <a:rPr lang="ko-KR" altLang="en-US" dirty="0"/>
              <a:t>년</a:t>
            </a:r>
            <a:r>
              <a:rPr lang="en-US" altLang="ko-KR" dirty="0"/>
              <a:t>+</a:t>
            </a:r>
            <a:r>
              <a:rPr lang="ko-KR" altLang="en-US" dirty="0"/>
              <a:t>취업제한</a:t>
            </a:r>
            <a:r>
              <a:rPr lang="en-US" altLang="ko-KR" dirty="0"/>
              <a:t>10</a:t>
            </a:r>
            <a:r>
              <a:rPr lang="ko-KR" altLang="en-US" dirty="0"/>
              <a:t>년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배포의 처벌 역시 과도한 불균형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아청법</a:t>
            </a:r>
            <a:r>
              <a:rPr lang="ko-KR" altLang="en-US" dirty="0" smtClean="0"/>
              <a:t> </a:t>
            </a:r>
            <a:r>
              <a:rPr lang="ko-KR" altLang="en-US" dirty="0" smtClean="0"/>
              <a:t>상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음란물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배포 </a:t>
            </a:r>
            <a:r>
              <a:rPr lang="en-US" altLang="ko-KR" dirty="0" smtClean="0"/>
              <a:t>(</a:t>
            </a:r>
            <a:r>
              <a:rPr lang="ko-KR" altLang="en-US" dirty="0" smtClean="0"/>
              <a:t>최고</a:t>
            </a:r>
            <a:r>
              <a:rPr lang="en-US" altLang="ko-KR" dirty="0" smtClean="0"/>
              <a:t>7</a:t>
            </a:r>
            <a:r>
              <a:rPr lang="ko-KR" altLang="en-US" dirty="0" smtClean="0"/>
              <a:t>년</a:t>
            </a:r>
            <a:r>
              <a:rPr lang="en-US" altLang="ko-KR" dirty="0" smtClean="0"/>
              <a:t>+</a:t>
            </a:r>
            <a:r>
              <a:rPr lang="ko-KR" altLang="en-US" dirty="0" smtClean="0"/>
              <a:t>신상등록</a:t>
            </a:r>
            <a:r>
              <a:rPr lang="en-US" altLang="ko-KR" dirty="0" smtClean="0"/>
              <a:t>20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+</a:t>
            </a:r>
            <a:r>
              <a:rPr lang="ko-KR" altLang="en-US" dirty="0" smtClean="0"/>
              <a:t>취업제한</a:t>
            </a:r>
            <a:r>
              <a:rPr lang="en-US" altLang="ko-KR" dirty="0" smtClean="0"/>
              <a:t>10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 </a:t>
            </a:r>
            <a:r>
              <a:rPr lang="en-US" altLang="ko-KR" dirty="0" smtClean="0"/>
              <a:t>vs. </a:t>
            </a:r>
            <a:r>
              <a:rPr lang="ko-KR" altLang="en-US" dirty="0" smtClean="0"/>
              <a:t>형법상 음란물 배포 </a:t>
            </a:r>
            <a:r>
              <a:rPr lang="en-US" altLang="ko-KR" dirty="0" smtClean="0"/>
              <a:t>(</a:t>
            </a:r>
            <a:r>
              <a:rPr lang="ko-KR" altLang="en-US" dirty="0" smtClean="0"/>
              <a:t>최고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</a:t>
            </a:r>
            <a:r>
              <a:rPr lang="en-US" altLang="ko-KR" dirty="0" smtClean="0"/>
              <a:t>, </a:t>
            </a:r>
            <a:r>
              <a:rPr lang="en-US" altLang="ko-KR" dirty="0" smtClean="0"/>
              <a:t>No</a:t>
            </a:r>
            <a:r>
              <a:rPr lang="ko-KR" altLang="en-US" dirty="0" smtClean="0"/>
              <a:t>신상등록</a:t>
            </a:r>
            <a:r>
              <a:rPr lang="en-US" altLang="ko-KR" dirty="0" smtClean="0"/>
              <a:t>, No</a:t>
            </a:r>
            <a:r>
              <a:rPr lang="ko-KR" altLang="en-US" dirty="0" smtClean="0"/>
              <a:t>취업제한</a:t>
            </a:r>
            <a:r>
              <a:rPr lang="en-US" altLang="ko-KR" dirty="0" smtClean="0"/>
              <a:t>)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/>
              <a:t>아동캐릭터가 나온 만화 </a:t>
            </a:r>
            <a:r>
              <a:rPr lang="ko-KR" altLang="en-US" dirty="0" err="1" smtClean="0"/>
              <a:t>한컷</a:t>
            </a:r>
            <a:r>
              <a:rPr lang="ko-KR" altLang="en-US" dirty="0" smtClean="0"/>
              <a:t> </a:t>
            </a:r>
            <a:r>
              <a:rPr lang="en-US" altLang="ko-KR" dirty="0" smtClean="0"/>
              <a:t>vs. 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실제 성인의 강간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수간 등을 다룬 </a:t>
            </a:r>
            <a:r>
              <a:rPr lang="ko-KR" altLang="en-US" dirty="0" smtClean="0"/>
              <a:t>실사비디</a:t>
            </a:r>
            <a:r>
              <a:rPr lang="ko-KR" altLang="en-US" dirty="0"/>
              <a:t>오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2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아청법의</a:t>
            </a:r>
            <a:r>
              <a:rPr lang="ko-KR" altLang="en-US" dirty="0" smtClean="0"/>
              <a:t> 위헌성 </a:t>
            </a:r>
            <a:r>
              <a:rPr lang="en-US" altLang="ko-KR" dirty="0" smtClean="0"/>
              <a:t>III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명확성의 원칙</a:t>
            </a:r>
            <a:r>
              <a:rPr lang="en-US" altLang="ko-KR" dirty="0" smtClean="0"/>
              <a:t>: “</a:t>
            </a:r>
            <a:r>
              <a:rPr lang="ko-KR" altLang="en-US" dirty="0" err="1" smtClean="0"/>
              <a:t>가상물을</a:t>
            </a:r>
            <a:r>
              <a:rPr lang="ko-KR" altLang="en-US" dirty="0" smtClean="0"/>
              <a:t> 처벌하려 해도 너무 운용 자체 불가</a:t>
            </a:r>
            <a:r>
              <a:rPr lang="en-US" altLang="ko-KR" dirty="0" smtClean="0"/>
              <a:t>.”</a:t>
            </a:r>
            <a:endParaRPr lang="en-US" altLang="ko-KR" dirty="0" smtClean="0"/>
          </a:p>
          <a:p>
            <a:r>
              <a:rPr lang="en-US" altLang="ko-KR" dirty="0" smtClean="0"/>
              <a:t>‘</a:t>
            </a:r>
            <a:r>
              <a:rPr lang="ko-KR" altLang="en-US" dirty="0" smtClean="0"/>
              <a:t>아동 청소년으로 인식될 수 있는 표현물</a:t>
            </a:r>
            <a:r>
              <a:rPr lang="en-US" altLang="ko-KR" dirty="0" smtClean="0"/>
              <a:t>’</a:t>
            </a:r>
          </a:p>
          <a:p>
            <a:r>
              <a:rPr lang="ko-KR" altLang="en-US" dirty="0" smtClean="0"/>
              <a:t>여기서의 인식은 서사적 인식을 말하는가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시각적 인식을 말하는가</a:t>
            </a:r>
            <a:r>
              <a:rPr lang="en-US" altLang="ko-KR" dirty="0" smtClean="0"/>
              <a:t>? – </a:t>
            </a:r>
            <a:r>
              <a:rPr lang="ko-KR" altLang="en-US" dirty="0" smtClean="0"/>
              <a:t>예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아동의 몸을 가진 </a:t>
            </a:r>
            <a:r>
              <a:rPr lang="en-US" altLang="ko-KR" dirty="0" smtClean="0"/>
              <a:t>400</a:t>
            </a:r>
            <a:r>
              <a:rPr lang="ko-KR" altLang="en-US" dirty="0" smtClean="0"/>
              <a:t>세 요괴</a:t>
            </a:r>
            <a:r>
              <a:rPr lang="en-US" altLang="ko-KR" dirty="0" smtClean="0"/>
              <a:t>(</a:t>
            </a:r>
            <a:r>
              <a:rPr lang="ko-KR" altLang="en-US" dirty="0" smtClean="0"/>
              <a:t>슬라이드</a:t>
            </a:r>
            <a:r>
              <a:rPr lang="en-US" altLang="ko-KR" dirty="0" smtClean="0"/>
              <a:t>#2), </a:t>
            </a:r>
            <a:r>
              <a:rPr lang="ko-KR" altLang="en-US" dirty="0" smtClean="0"/>
              <a:t>성인의 몸을 가진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세 여아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서사적 인식이 아니라면 시각적 </a:t>
            </a:r>
            <a:r>
              <a:rPr lang="ko-KR" altLang="en-US" dirty="0" smtClean="0"/>
              <a:t>인식은 어떻게 규격화될 수 있는가</a:t>
            </a:r>
            <a:r>
              <a:rPr lang="en-US" altLang="ko-KR" dirty="0" smtClean="0"/>
              <a:t>? – </a:t>
            </a:r>
            <a:r>
              <a:rPr lang="ko-KR" altLang="en-US" dirty="0" smtClean="0"/>
              <a:t>예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성인교복물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대안</a:t>
            </a:r>
            <a:r>
              <a:rPr lang="en-US" altLang="ko-KR" dirty="0" smtClean="0">
                <a:sym typeface="Wingdings" pitchFamily="2" charset="2"/>
              </a:rPr>
              <a:t>: 18</a:t>
            </a:r>
            <a:r>
              <a:rPr lang="ko-KR" altLang="en-US" dirty="0" smtClean="0">
                <a:sym typeface="Wingdings" pitchFamily="2" charset="2"/>
              </a:rPr>
              <a:t>세</a:t>
            </a:r>
            <a:r>
              <a:rPr lang="en-US" altLang="ko-KR" dirty="0" smtClean="0">
                <a:sym typeface="Wingdings" pitchFamily="2" charset="2"/>
              </a:rPr>
              <a:t>11</a:t>
            </a:r>
            <a:r>
              <a:rPr lang="ko-KR" altLang="en-US" dirty="0" smtClean="0">
                <a:sym typeface="Wingdings" pitchFamily="2" charset="2"/>
              </a:rPr>
              <a:t>개월이냐 </a:t>
            </a:r>
            <a:r>
              <a:rPr lang="en-US" altLang="ko-KR" dirty="0" smtClean="0">
                <a:sym typeface="Wingdings" pitchFamily="2" charset="2"/>
              </a:rPr>
              <a:t>19</a:t>
            </a:r>
            <a:r>
              <a:rPr lang="ko-KR" altLang="en-US" dirty="0" smtClean="0">
                <a:sym typeface="Wingdings" pitchFamily="2" charset="2"/>
              </a:rPr>
              <a:t>세이냐를 가지고 무죄</a:t>
            </a:r>
            <a:r>
              <a:rPr lang="en-US" altLang="ko-KR" dirty="0" smtClean="0">
                <a:sym typeface="Wingdings" pitchFamily="2" charset="2"/>
              </a:rPr>
              <a:t>/</a:t>
            </a:r>
            <a:r>
              <a:rPr lang="ko-KR" altLang="en-US" dirty="0" smtClean="0">
                <a:sym typeface="Wingdings" pitchFamily="2" charset="2"/>
              </a:rPr>
              <a:t>신상등록</a:t>
            </a:r>
            <a:r>
              <a:rPr lang="en-US" altLang="ko-KR" dirty="0" smtClean="0">
                <a:sym typeface="Wingdings" pitchFamily="2" charset="2"/>
              </a:rPr>
              <a:t>20</a:t>
            </a:r>
            <a:r>
              <a:rPr lang="ko-KR" altLang="en-US" dirty="0" smtClean="0">
                <a:sym typeface="Wingdings" pitchFamily="2" charset="2"/>
              </a:rPr>
              <a:t>년</a:t>
            </a:r>
            <a:r>
              <a:rPr lang="en-US" altLang="ko-KR" dirty="0" smtClean="0">
                <a:sym typeface="Wingdings" pitchFamily="2" charset="2"/>
              </a:rPr>
              <a:t>+</a:t>
            </a:r>
            <a:r>
              <a:rPr lang="ko-KR" altLang="en-US" dirty="0" smtClean="0">
                <a:sym typeface="Wingdings" pitchFamily="2" charset="2"/>
              </a:rPr>
              <a:t>취업제한</a:t>
            </a:r>
            <a:r>
              <a:rPr lang="en-US" altLang="ko-KR" dirty="0" smtClean="0">
                <a:sym typeface="Wingdings" pitchFamily="2" charset="2"/>
              </a:rPr>
              <a:t>10</a:t>
            </a:r>
            <a:r>
              <a:rPr lang="ko-KR" altLang="en-US" dirty="0" smtClean="0">
                <a:sym typeface="Wingdings" pitchFamily="2" charset="2"/>
              </a:rPr>
              <a:t>년을 </a:t>
            </a:r>
            <a:r>
              <a:rPr lang="ko-KR" altLang="en-US" dirty="0" err="1" smtClean="0">
                <a:sym typeface="Wingdings" pitchFamily="2" charset="2"/>
              </a:rPr>
              <a:t>왔다갔다</a:t>
            </a:r>
            <a:r>
              <a:rPr lang="ko-KR" altLang="en-US" dirty="0" smtClean="0">
                <a:sym typeface="Wingdings" pitchFamily="2" charset="2"/>
              </a:rPr>
              <a:t> 하는 것 보다 음란물규제 속에서 아동처럼 보이면 보일수록 더욱 음란하게 보는 방식이 자연스러움</a:t>
            </a:r>
            <a:r>
              <a:rPr lang="en-US" altLang="ko-KR" dirty="0" smtClean="0">
                <a:sym typeface="Wingdings" pitchFamily="2" charset="2"/>
              </a:rPr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6809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사실 이미 해답은 나와 있었다</a:t>
            </a:r>
            <a:r>
              <a:rPr lang="en-US" altLang="ko-KR" dirty="0" smtClean="0"/>
              <a:t>: 2002</a:t>
            </a:r>
            <a:r>
              <a:rPr lang="ko-KR" altLang="en-US" dirty="0" smtClean="0"/>
              <a:t>년 김인규 교사미술사건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/>
              <a:t>노출된 신체의 전부 또는 일부가 수치심을 야기시키면 ‘청소년이용음란물</a:t>
            </a:r>
            <a:r>
              <a:rPr lang="ko-KR" altLang="en-US" dirty="0" smtClean="0"/>
              <a:t>’ 에 </a:t>
            </a:r>
            <a:r>
              <a:rPr lang="ko-KR" altLang="en-US" dirty="0"/>
              <a:t>해당한다고 </a:t>
            </a:r>
            <a:r>
              <a:rPr lang="en-US" altLang="ko-KR" dirty="0"/>
              <a:t>. . .</a:t>
            </a:r>
            <a:r>
              <a:rPr lang="ko-KR" altLang="en-US" dirty="0"/>
              <a:t>해석하게 되면 청소년에게 수치심 또는 성적 충동을 </a:t>
            </a:r>
            <a:r>
              <a:rPr lang="ko-KR" altLang="en-US" dirty="0" smtClean="0"/>
              <a:t>불러일으킬 가능성이 </a:t>
            </a:r>
            <a:r>
              <a:rPr lang="ko-KR" altLang="en-US" dirty="0"/>
              <a:t>있는 표현물</a:t>
            </a:r>
            <a:r>
              <a:rPr lang="en-US" altLang="ko-KR" dirty="0"/>
              <a:t>, </a:t>
            </a:r>
            <a:r>
              <a:rPr lang="ko-KR" altLang="en-US" dirty="0"/>
              <a:t>예컨대 의학서적이나 예술품 등까지도 모두 이 사건 </a:t>
            </a:r>
            <a:r>
              <a:rPr lang="ko-KR" altLang="en-US" dirty="0" smtClean="0"/>
              <a:t>법률의 규제대상인 </a:t>
            </a:r>
            <a:r>
              <a:rPr lang="ko-KR" altLang="en-US" dirty="0"/>
              <a:t>‘청소년이용음란물’에 포함되어 같은 법률 제</a:t>
            </a:r>
            <a:r>
              <a:rPr lang="en-US" altLang="ko-KR" dirty="0"/>
              <a:t>8</a:t>
            </a:r>
            <a:r>
              <a:rPr lang="ko-KR" altLang="en-US" dirty="0"/>
              <a:t>조 제</a:t>
            </a:r>
            <a:r>
              <a:rPr lang="en-US" altLang="ko-KR" dirty="0"/>
              <a:t>1</a:t>
            </a:r>
            <a:r>
              <a:rPr lang="ko-KR" altLang="en-US" dirty="0"/>
              <a:t>항의 중벌에 </a:t>
            </a:r>
            <a:r>
              <a:rPr lang="ko-KR" altLang="en-US" dirty="0" err="1" smtClean="0"/>
              <a:t>처해지</a:t>
            </a:r>
            <a:r>
              <a:rPr lang="ko-KR" altLang="en-US" dirty="0" smtClean="0"/>
              <a:t> 게 </a:t>
            </a:r>
            <a:r>
              <a:rPr lang="ko-KR" altLang="en-US" dirty="0"/>
              <a:t>되는 결과를 낳게 된</a:t>
            </a:r>
            <a:r>
              <a:rPr lang="en-US" altLang="ko-KR" dirty="0"/>
              <a:t>[</a:t>
            </a:r>
            <a:r>
              <a:rPr lang="ko-KR" altLang="en-US" dirty="0"/>
              <a:t>다</a:t>
            </a:r>
            <a:r>
              <a:rPr lang="en-US" altLang="ko-KR" dirty="0"/>
              <a:t>],</a:t>
            </a:r>
          </a:p>
          <a:p>
            <a:r>
              <a:rPr lang="en-US" altLang="ko-KR" dirty="0"/>
              <a:t>. &lt;</a:t>
            </a:r>
            <a:r>
              <a:rPr lang="ko-KR" altLang="en-US" dirty="0"/>
              <a:t>중략</a:t>
            </a:r>
            <a:r>
              <a:rPr lang="en-US" altLang="ko-KR" dirty="0"/>
              <a:t>&gt;</a:t>
            </a:r>
          </a:p>
          <a:p>
            <a:r>
              <a:rPr lang="ko-KR" altLang="en-US" dirty="0"/>
              <a:t>더욱이</a:t>
            </a:r>
            <a:r>
              <a:rPr lang="en-US" altLang="ko-KR" dirty="0"/>
              <a:t>, ‘</a:t>
            </a:r>
            <a:r>
              <a:rPr lang="ko-KR" altLang="en-US" dirty="0"/>
              <a:t>청소년이용음란물’의 제작 등 행위에 대하여는 </a:t>
            </a:r>
            <a:r>
              <a:rPr lang="en-US" altLang="ko-KR" dirty="0"/>
              <a:t>5</a:t>
            </a:r>
            <a:r>
              <a:rPr lang="ko-KR" altLang="en-US" dirty="0"/>
              <a:t>년 이상의 유기징역에 </a:t>
            </a:r>
            <a:r>
              <a:rPr lang="ko-KR" altLang="en-US" dirty="0" smtClean="0"/>
              <a:t>처하도록 </a:t>
            </a:r>
            <a:r>
              <a:rPr lang="ko-KR" altLang="en-US" dirty="0"/>
              <a:t>규정되어 있는데</a:t>
            </a:r>
            <a:r>
              <a:rPr lang="en-US" altLang="ko-KR" dirty="0"/>
              <a:t>, </a:t>
            </a:r>
            <a:r>
              <a:rPr lang="ko-KR" altLang="en-US" dirty="0"/>
              <a:t>미성년자를 약취</a:t>
            </a:r>
            <a:r>
              <a:rPr lang="en-US" altLang="ko-KR" dirty="0"/>
              <a:t>.</a:t>
            </a:r>
            <a:r>
              <a:rPr lang="ko-KR" altLang="en-US" dirty="0"/>
              <a:t>유인한 행위의 경우 형법 제</a:t>
            </a:r>
            <a:r>
              <a:rPr lang="en-US" altLang="ko-KR" dirty="0"/>
              <a:t>287</a:t>
            </a:r>
            <a:r>
              <a:rPr lang="ko-KR" altLang="en-US" dirty="0"/>
              <a:t>조에 </a:t>
            </a:r>
            <a:r>
              <a:rPr lang="ko-KR" altLang="en-US" dirty="0" err="1" smtClean="0"/>
              <a:t>의하</a:t>
            </a:r>
            <a:r>
              <a:rPr lang="ko-KR" altLang="en-US" dirty="0" smtClean="0"/>
              <a:t> 여 </a:t>
            </a:r>
            <a:r>
              <a:rPr lang="ko-KR" altLang="en-US" dirty="0" err="1"/>
              <a:t>법정형이</a:t>
            </a:r>
            <a:r>
              <a:rPr lang="ko-KR" altLang="en-US" dirty="0"/>
              <a:t> </a:t>
            </a:r>
            <a:r>
              <a:rPr lang="en-US" altLang="ko-KR" dirty="0"/>
              <a:t>10</a:t>
            </a:r>
            <a:r>
              <a:rPr lang="ko-KR" altLang="en-US" dirty="0"/>
              <a:t>년 이하의 징역이고</a:t>
            </a:r>
            <a:r>
              <a:rPr lang="en-US" altLang="ko-KR" dirty="0"/>
              <a:t>. . . </a:t>
            </a:r>
            <a:r>
              <a:rPr lang="ko-KR" altLang="en-US" dirty="0"/>
              <a:t>그렇다면</a:t>
            </a:r>
            <a:r>
              <a:rPr lang="en-US" altLang="ko-KR" dirty="0"/>
              <a:t>, </a:t>
            </a:r>
            <a:r>
              <a:rPr lang="ko-KR" altLang="en-US" dirty="0"/>
              <a:t>이 사건 법률의 ‘청소년이용음란물</a:t>
            </a:r>
            <a:r>
              <a:rPr lang="ko-KR" altLang="en-US" dirty="0" smtClean="0"/>
              <a:t>’ 에는 </a:t>
            </a:r>
            <a:r>
              <a:rPr lang="ko-KR" altLang="en-US" dirty="0"/>
              <a:t>만화의 주인공이 아닌 실제 청소년을 강요</a:t>
            </a:r>
            <a:r>
              <a:rPr lang="en-US" altLang="ko-KR" dirty="0"/>
              <a:t>, </a:t>
            </a:r>
            <a:r>
              <a:rPr lang="ko-KR" altLang="en-US" dirty="0"/>
              <a:t>위계 등의 방법으로 등장시키는 </a:t>
            </a:r>
            <a:r>
              <a:rPr lang="ko-KR" altLang="en-US" dirty="0" smtClean="0"/>
              <a:t>경 우에만 </a:t>
            </a:r>
            <a:r>
              <a:rPr lang="ko-KR" altLang="en-US" dirty="0"/>
              <a:t>높은 위법성 및 비난가능성을 인정할 수 있다는 점에서 그림이나 만화 </a:t>
            </a:r>
            <a:r>
              <a:rPr lang="ko-KR" altLang="en-US" dirty="0" smtClean="0"/>
              <a:t>등의 방법으로 </a:t>
            </a:r>
            <a:r>
              <a:rPr lang="ko-KR" altLang="en-US" dirty="0"/>
              <a:t>청소년을 등장시킨 음란 표현물은 위 ‘청소년이용음란물’의 규제대상이 </a:t>
            </a:r>
            <a:r>
              <a:rPr lang="ko-KR" altLang="en-US" dirty="0" smtClean="0"/>
              <a:t>아니 라고 </a:t>
            </a:r>
            <a:r>
              <a:rPr lang="ko-KR" altLang="en-US" dirty="0"/>
              <a:t>보아야 할 것이다</a:t>
            </a:r>
            <a:r>
              <a:rPr lang="en-US" altLang="ko-KR" dirty="0"/>
              <a:t>.“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05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사법부의 대응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2013</a:t>
            </a:r>
            <a:r>
              <a:rPr lang="ko-KR" altLang="en-US" dirty="0"/>
              <a:t>년</a:t>
            </a:r>
            <a:r>
              <a:rPr lang="en-US" altLang="ko-KR" dirty="0"/>
              <a:t>5</a:t>
            </a:r>
            <a:r>
              <a:rPr lang="ko-KR" altLang="en-US" dirty="0"/>
              <a:t>월 </a:t>
            </a:r>
            <a:r>
              <a:rPr lang="ko-KR" altLang="en-US" dirty="0" err="1"/>
              <a:t>성인교복물</a:t>
            </a:r>
            <a:r>
              <a:rPr lang="ko-KR" altLang="en-US" dirty="0"/>
              <a:t> 위헌제청</a:t>
            </a:r>
            <a:r>
              <a:rPr lang="en-US" altLang="ko-KR" dirty="0"/>
              <a:t>(</a:t>
            </a:r>
            <a:r>
              <a:rPr lang="ko-KR" altLang="en-US" dirty="0"/>
              <a:t>의정부</a:t>
            </a:r>
            <a:r>
              <a:rPr lang="en-US" altLang="ko-KR" dirty="0"/>
              <a:t>)</a:t>
            </a:r>
            <a:r>
              <a:rPr lang="ko-KR" altLang="en-US" dirty="0"/>
              <a:t> 및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</a:t>
            </a:r>
            <a:r>
              <a:rPr lang="ko-KR" altLang="en-US" dirty="0"/>
              <a:t>무죄판결</a:t>
            </a:r>
            <a:r>
              <a:rPr lang="en-US" altLang="ko-KR" dirty="0"/>
              <a:t>(</a:t>
            </a:r>
            <a:r>
              <a:rPr lang="ko-KR" altLang="en-US" dirty="0"/>
              <a:t>안산지법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74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실제 아동에 대한 피해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2011</a:t>
            </a:r>
            <a:r>
              <a:rPr lang="ko-KR" altLang="en-US" dirty="0" smtClean="0"/>
              <a:t>년 연간 아동성범죄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여건 </a:t>
            </a:r>
            <a:r>
              <a:rPr lang="en-US" altLang="ko-KR" dirty="0" smtClean="0">
                <a:sym typeface="Wingdings" pitchFamily="2" charset="2"/>
              </a:rPr>
              <a:t> 2012</a:t>
            </a:r>
            <a:r>
              <a:rPr lang="ko-KR" altLang="en-US" dirty="0" smtClean="0">
                <a:sym typeface="Wingdings" pitchFamily="2" charset="2"/>
              </a:rPr>
              <a:t>년 </a:t>
            </a:r>
            <a:r>
              <a:rPr lang="en-US" altLang="ko-KR" dirty="0" smtClean="0">
                <a:sym typeface="Wingdings" pitchFamily="2" charset="2"/>
              </a:rPr>
              <a:t>2</a:t>
            </a:r>
            <a:r>
              <a:rPr lang="ko-KR" altLang="en-US" dirty="0" smtClean="0">
                <a:sym typeface="Wingdings" pitchFamily="2" charset="2"/>
              </a:rPr>
              <a:t>천</a:t>
            </a:r>
            <a:r>
              <a:rPr lang="en-US" altLang="ko-KR" dirty="0" smtClean="0">
                <a:sym typeface="Wingdings" pitchFamily="2" charset="2"/>
              </a:rPr>
              <a:t>224</a:t>
            </a:r>
            <a:r>
              <a:rPr lang="ko-KR" altLang="en-US" dirty="0" smtClean="0">
                <a:sym typeface="Wingdings" pitchFamily="2" charset="2"/>
              </a:rPr>
              <a:t>건</a:t>
            </a:r>
            <a:r>
              <a:rPr lang="en-US" altLang="ko-KR" dirty="0" smtClean="0">
                <a:sym typeface="Wingdings" pitchFamily="2" charset="2"/>
              </a:rPr>
              <a:t>. 22</a:t>
            </a:r>
            <a:r>
              <a:rPr lang="ko-KR" altLang="en-US" dirty="0" err="1" smtClean="0">
                <a:sym typeface="Wingdings" pitchFamily="2" charset="2"/>
              </a:rPr>
              <a:t>배증가</a:t>
            </a:r>
            <a:r>
              <a:rPr lang="en-US" altLang="ko-KR" dirty="0" smtClean="0">
                <a:sym typeface="Wingdings" pitchFamily="2" charset="2"/>
              </a:rPr>
              <a:t>!!! </a:t>
            </a:r>
            <a:r>
              <a:rPr lang="ko-KR" altLang="en-US" dirty="0" smtClean="0">
                <a:sym typeface="Wingdings" pitchFamily="2" charset="2"/>
              </a:rPr>
              <a:t>도대체 무슨 일이</a:t>
            </a:r>
            <a:r>
              <a:rPr lang="en-US" altLang="ko-KR" dirty="0" smtClean="0">
                <a:sym typeface="Wingdings" pitchFamily="2" charset="2"/>
              </a:rPr>
              <a:t>. . .</a:t>
            </a:r>
          </a:p>
          <a:p>
            <a:r>
              <a:rPr lang="ko-KR" altLang="en-US" dirty="0" smtClean="0">
                <a:sym typeface="Wingdings" pitchFamily="2" charset="2"/>
              </a:rPr>
              <a:t>경찰인사고과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최근까지 음란물배포는 아예 특진점수 가산이 되지 않고 </a:t>
            </a:r>
            <a:r>
              <a:rPr lang="ko-KR" altLang="en-US" dirty="0" err="1" smtClean="0">
                <a:sym typeface="Wingdings" pitchFamily="2" charset="2"/>
              </a:rPr>
              <a:t>아청법은</a:t>
            </a:r>
            <a:r>
              <a:rPr lang="ko-KR" altLang="en-US" dirty="0" smtClean="0">
                <a:sym typeface="Wingdings" pitchFamily="2" charset="2"/>
              </a:rPr>
              <a:t> 성범죄에 포함되어 있어 점수가 가산됨</a:t>
            </a:r>
            <a:r>
              <a:rPr lang="en-US" altLang="ko-KR" dirty="0" smtClean="0">
                <a:sym typeface="Wingdings" pitchFamily="2" charset="2"/>
              </a:rPr>
              <a:t>. </a:t>
            </a:r>
          </a:p>
          <a:p>
            <a:r>
              <a:rPr lang="ko-KR" altLang="en-US" dirty="0" smtClean="0">
                <a:sym typeface="Wingdings" pitchFamily="2" charset="2"/>
              </a:rPr>
              <a:t>현재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err="1" smtClean="0">
                <a:sym typeface="Wingdings" pitchFamily="2" charset="2"/>
              </a:rPr>
              <a:t>가산점이</a:t>
            </a:r>
            <a:r>
              <a:rPr lang="ko-KR" altLang="en-US" dirty="0" smtClean="0">
                <a:sym typeface="Wingdings" pitchFamily="2" charset="2"/>
              </a:rPr>
              <a:t> 없어져도 </a:t>
            </a:r>
            <a:r>
              <a:rPr lang="ko-KR" altLang="en-US" dirty="0" err="1" smtClean="0">
                <a:sym typeface="Wingdings" pitchFamily="2" charset="2"/>
              </a:rPr>
              <a:t>아청법은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en-US" altLang="ko-KR" dirty="0">
                <a:sym typeface="Wingdings" pitchFamily="2" charset="2"/>
              </a:rPr>
              <a:t>4</a:t>
            </a:r>
            <a:r>
              <a:rPr lang="ko-KR" altLang="en-US" dirty="0" err="1" smtClean="0">
                <a:sym typeface="Wingdings" pitchFamily="2" charset="2"/>
              </a:rPr>
              <a:t>대범죄에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ko-KR" altLang="en-US" dirty="0" smtClean="0">
                <a:sym typeface="Wingdings" pitchFamily="2" charset="2"/>
              </a:rPr>
              <a:t>포함됨</a:t>
            </a:r>
            <a:r>
              <a:rPr lang="en-US" altLang="ko-KR" dirty="0" smtClean="0">
                <a:sym typeface="Wingdings" pitchFamily="2" charset="2"/>
              </a:rPr>
              <a:t> 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성범죄에 대한 단속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여론이 비등해지기만 하면 </a:t>
            </a:r>
            <a:r>
              <a:rPr lang="ko-KR" altLang="en-US" dirty="0" err="1" smtClean="0"/>
              <a:t>가상아동물</a:t>
            </a:r>
            <a:r>
              <a:rPr lang="ko-KR" altLang="en-US" dirty="0" smtClean="0"/>
              <a:t> 단속까지 같이 이루어지는 현상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03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5270"/>
          </a:xfrm>
        </p:spPr>
        <p:txBody>
          <a:bodyPr wrap="square">
            <a:normAutofit fontScale="90000"/>
          </a:bodyPr>
          <a:lstStyle/>
          <a:p>
            <a:r>
              <a:rPr lang="ko-KR" altLang="en-US" dirty="0" smtClean="0"/>
              <a:t>이 그림의 작가가 최소 징역</a:t>
            </a:r>
            <a:r>
              <a:rPr lang="en-US" altLang="ko-KR" dirty="0" smtClean="0"/>
              <a:t>5</a:t>
            </a:r>
            <a:r>
              <a:rPr lang="ko-KR" altLang="en-US" dirty="0" smtClean="0"/>
              <a:t>년을 받아야 한다는 것에 동의하는가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72816"/>
            <a:ext cx="3642428" cy="4680520"/>
          </a:xfrm>
        </p:spPr>
      </p:pic>
    </p:spTree>
    <p:extLst>
      <p:ext uri="{BB962C8B-B14F-4D97-AF65-F5344CB8AC3E}">
        <p14:creationId xmlns:p14="http://schemas.microsoft.com/office/powerpoint/2010/main" val="25681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외국사례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전세계에서 가상물의 제작 및 배포를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아동성범죄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로 명시한 법제는 없음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가상물도</a:t>
            </a:r>
            <a:r>
              <a:rPr lang="ko-KR" altLang="en-US" dirty="0" smtClean="0"/>
              <a:t> 포함하는 아동음란물 규제는 있음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(1) </a:t>
            </a:r>
            <a:r>
              <a:rPr lang="ko-KR" altLang="en-US" dirty="0" smtClean="0"/>
              <a:t>영국 </a:t>
            </a:r>
            <a:r>
              <a:rPr lang="en-US" altLang="ko-KR" dirty="0" smtClean="0"/>
              <a:t>– Images of Children Act – </a:t>
            </a:r>
            <a:r>
              <a:rPr lang="ko-KR" altLang="en-US" dirty="0" err="1" smtClean="0"/>
              <a:t>아동성애물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가상이라고 할지라도 성기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성교 </a:t>
            </a:r>
            <a:r>
              <a:rPr lang="ko-KR" altLang="en-US" dirty="0" err="1" smtClean="0"/>
              <a:t>노출시</a:t>
            </a:r>
            <a:r>
              <a:rPr lang="ko-KR" altLang="en-US" dirty="0" smtClean="0"/>
              <a:t> 최고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년까지 </a:t>
            </a:r>
            <a:r>
              <a:rPr lang="ko-KR" altLang="en-US" dirty="0" smtClean="0"/>
              <a:t>징역</a:t>
            </a:r>
            <a:r>
              <a:rPr lang="en-US" altLang="ko-KR" dirty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음란물규제의 처벌수위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(2) </a:t>
            </a:r>
            <a:r>
              <a:rPr lang="ko-KR" altLang="en-US" dirty="0" smtClean="0"/>
              <a:t>미국 </a:t>
            </a:r>
            <a:r>
              <a:rPr lang="en-US" altLang="ko-KR" dirty="0" smtClean="0"/>
              <a:t>- 1466A – </a:t>
            </a:r>
            <a:r>
              <a:rPr lang="en-US" altLang="ko-KR" dirty="0" err="1" smtClean="0"/>
              <a:t>Shales</a:t>
            </a:r>
            <a:r>
              <a:rPr lang="en-US" altLang="ko-KR" dirty="0" smtClean="0"/>
              <a:t> (546 F.3d 965, 2008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), </a:t>
            </a:r>
            <a:r>
              <a:rPr lang="en-US" altLang="ko-KR" dirty="0"/>
              <a:t>McCoy (678 F.Supp.2d 1336, 2009</a:t>
            </a:r>
            <a:r>
              <a:rPr lang="ko-KR" altLang="en-US" dirty="0"/>
              <a:t>년</a:t>
            </a:r>
            <a:r>
              <a:rPr lang="en-US" altLang="ko-KR" dirty="0" smtClean="0"/>
              <a:t>), </a:t>
            </a:r>
            <a:r>
              <a:rPr lang="en-US" altLang="ko-KR" dirty="0" err="1" smtClean="0"/>
              <a:t>Mees</a:t>
            </a:r>
            <a:r>
              <a:rPr lang="en-US" altLang="ko-KR" dirty="0" smtClean="0"/>
              <a:t> (</a:t>
            </a:r>
            <a:r>
              <a:rPr lang="en-US" altLang="ko-KR" dirty="0"/>
              <a:t>2009 WL </a:t>
            </a:r>
            <a:r>
              <a:rPr lang="en-US" altLang="ko-KR" dirty="0" smtClean="0"/>
              <a:t>1657420): “obscenity statute, not child pornography statute(</a:t>
            </a:r>
            <a:r>
              <a:rPr lang="ko-KR" altLang="en-US" dirty="0" smtClean="0"/>
              <a:t>이 법은 음란물규제이지 아동포르노규제가 아니다</a:t>
            </a:r>
            <a:r>
              <a:rPr lang="en-US" altLang="ko-KR" dirty="0" smtClean="0"/>
              <a:t>.)”</a:t>
            </a:r>
          </a:p>
          <a:p>
            <a:pPr marL="0" indent="0">
              <a:buNone/>
            </a:pP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15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대안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형법 및 </a:t>
            </a:r>
            <a:r>
              <a:rPr lang="ko-KR" altLang="en-US" dirty="0" err="1"/>
              <a:t>망법</a:t>
            </a:r>
            <a:r>
              <a:rPr lang="ko-KR" altLang="en-US" dirty="0"/>
              <a:t> 개정</a:t>
            </a:r>
            <a:r>
              <a:rPr lang="en-US" altLang="ko-KR" dirty="0"/>
              <a:t>- </a:t>
            </a:r>
            <a:r>
              <a:rPr lang="ko-KR" altLang="ko-KR" dirty="0"/>
              <a:t>“</a:t>
            </a:r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ko-KR" dirty="0"/>
              <a:t>아동 또는 미성년자로 설정된 표현물이나 사람이 등장하여 성</a:t>
            </a:r>
            <a:r>
              <a:rPr lang="ko-KR" altLang="en-US" dirty="0"/>
              <a:t>행위 및 성적 노출을</a:t>
            </a:r>
            <a:r>
              <a:rPr lang="ko-KR" altLang="ko-KR" dirty="0"/>
              <a:t> 하는 영상 및 화상을 포함하고 그 내용이 음란할 경우</a:t>
            </a:r>
            <a:r>
              <a:rPr lang="en-US" altLang="ko-KR" dirty="0"/>
              <a:t>, </a:t>
            </a:r>
            <a:r>
              <a:rPr lang="ko-KR" altLang="en-US" dirty="0"/>
              <a:t>최고 징역</a:t>
            </a:r>
            <a:r>
              <a:rPr lang="en-US" altLang="ko-KR" dirty="0"/>
              <a:t>3</a:t>
            </a:r>
            <a:r>
              <a:rPr lang="ko-KR" altLang="en-US" dirty="0"/>
              <a:t>년 및 벌금</a:t>
            </a:r>
            <a:r>
              <a:rPr lang="en-US" altLang="ko-KR" dirty="0"/>
              <a:t>3</a:t>
            </a:r>
            <a:r>
              <a:rPr lang="ko-KR" altLang="en-US" dirty="0" err="1"/>
              <a:t>천만원에</a:t>
            </a:r>
            <a:r>
              <a:rPr lang="ko-KR" altLang="en-US" dirty="0"/>
              <a:t> 처한다</a:t>
            </a:r>
            <a:r>
              <a:rPr lang="en-US" altLang="ko-KR" dirty="0"/>
              <a:t>.”  </a:t>
            </a:r>
          </a:p>
          <a:p>
            <a:r>
              <a:rPr lang="ko-KR" altLang="en-US" dirty="0" err="1"/>
              <a:t>아청법</a:t>
            </a:r>
            <a:r>
              <a:rPr lang="ko-KR" altLang="en-US" dirty="0"/>
              <a:t> 내에 두는 대안</a:t>
            </a:r>
            <a:r>
              <a:rPr lang="en-US" altLang="ko-KR" dirty="0"/>
              <a:t>? – (1) </a:t>
            </a:r>
            <a:r>
              <a:rPr lang="ko-KR" altLang="en-US" dirty="0"/>
              <a:t>실존아동포르노를 </a:t>
            </a:r>
            <a:r>
              <a:rPr lang="ko-KR" altLang="en-US" dirty="0" smtClean="0"/>
              <a:t>엄중처벌 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: ‘</a:t>
            </a:r>
            <a:r>
              <a:rPr lang="ko-KR" altLang="en-US" dirty="0"/>
              <a:t>실존 아동의 수치스러운 노출</a:t>
            </a:r>
            <a:r>
              <a:rPr lang="en-US" altLang="ko-KR" dirty="0"/>
              <a:t>’</a:t>
            </a:r>
            <a:r>
              <a:rPr lang="ko-KR" altLang="en-US" dirty="0"/>
              <a:t>물의 </a:t>
            </a:r>
            <a:r>
              <a:rPr lang="en-US" altLang="ko-KR" dirty="0"/>
              <a:t>‘</a:t>
            </a:r>
            <a:r>
              <a:rPr lang="ko-KR" altLang="en-US" dirty="0"/>
              <a:t>소지</a:t>
            </a:r>
            <a:r>
              <a:rPr lang="en-US" altLang="ko-KR" dirty="0"/>
              <a:t>’</a:t>
            </a:r>
            <a:r>
              <a:rPr lang="ko-KR" altLang="en-US" dirty="0"/>
              <a:t>처벌 </a:t>
            </a:r>
            <a:r>
              <a:rPr lang="en-US" altLang="ko-KR" dirty="0"/>
              <a:t>‘</a:t>
            </a:r>
            <a:r>
              <a:rPr lang="ko-KR" altLang="en-US" dirty="0"/>
              <a:t>배포</a:t>
            </a:r>
            <a:r>
              <a:rPr lang="en-US" altLang="ko-KR" dirty="0"/>
              <a:t>’</a:t>
            </a:r>
            <a:r>
              <a:rPr lang="ko-KR" altLang="en-US" dirty="0"/>
              <a:t> </a:t>
            </a:r>
            <a:r>
              <a:rPr lang="ko-KR" altLang="en-US" dirty="0" smtClean="0"/>
              <a:t>취업제한 등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/>
              <a:t>하려면 법을 </a:t>
            </a:r>
            <a:r>
              <a:rPr lang="ko-KR" altLang="en-US" dirty="0"/>
              <a:t>나눠야 </a:t>
            </a:r>
            <a:r>
              <a:rPr lang="en-US" altLang="ko-KR" dirty="0"/>
              <a:t>(2) “</a:t>
            </a:r>
            <a:r>
              <a:rPr lang="ko-KR" altLang="en-US" dirty="0"/>
              <a:t>아동성범죄자</a:t>
            </a:r>
            <a:r>
              <a:rPr lang="en-US" altLang="ko-KR" dirty="0"/>
              <a:t>” </a:t>
            </a:r>
            <a:r>
              <a:rPr lang="ko-KR" altLang="en-US" dirty="0"/>
              <a:t>낙인효과 </a:t>
            </a:r>
            <a:r>
              <a:rPr lang="en-US" altLang="ko-KR" dirty="0"/>
              <a:t>(3) </a:t>
            </a:r>
            <a:r>
              <a:rPr lang="ko-KR" altLang="en-US" dirty="0" smtClean="0"/>
              <a:t>강력범 </a:t>
            </a:r>
            <a:r>
              <a:rPr lang="en-US" altLang="ko-KR" dirty="0" smtClean="0"/>
              <a:t>vs. </a:t>
            </a:r>
            <a:r>
              <a:rPr lang="ko-KR" altLang="en-US" dirty="0" smtClean="0"/>
              <a:t>풍속범</a:t>
            </a:r>
            <a:r>
              <a:rPr lang="en-US" altLang="ko-KR" dirty="0" smtClean="0"/>
              <a:t>: </a:t>
            </a:r>
            <a:r>
              <a:rPr lang="ko-KR" altLang="en-US" dirty="0" smtClean="0"/>
              <a:t> 경찰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/>
              <a:t>“4</a:t>
            </a:r>
            <a:r>
              <a:rPr lang="ko-KR" altLang="en-US" dirty="0" err="1" smtClean="0"/>
              <a:t>대강</a:t>
            </a:r>
            <a:r>
              <a:rPr lang="ko-KR" altLang="en-US" dirty="0" err="1"/>
              <a:t>력</a:t>
            </a:r>
            <a:r>
              <a:rPr lang="ko-KR" altLang="en-US" dirty="0" err="1" smtClean="0"/>
              <a:t>범죄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단속한다면서 </a:t>
            </a:r>
            <a:r>
              <a:rPr lang="ko-KR" altLang="en-US" dirty="0" err="1" smtClean="0"/>
              <a:t>가상아동물</a:t>
            </a:r>
            <a:r>
              <a:rPr lang="ko-KR" altLang="en-US" dirty="0" smtClean="0"/>
              <a:t> 잡기에 혈안 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482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5270"/>
          </a:xfrm>
        </p:spPr>
        <p:txBody>
          <a:bodyPr wrap="square">
            <a:normAutofit fontScale="90000"/>
          </a:bodyPr>
          <a:lstStyle/>
          <a:p>
            <a:r>
              <a:rPr lang="ko-KR" altLang="en-US" dirty="0" smtClean="0"/>
              <a:t>이 그림의 작가가 최소 징역</a:t>
            </a:r>
            <a:r>
              <a:rPr lang="en-US" altLang="ko-KR" dirty="0" smtClean="0"/>
              <a:t>5</a:t>
            </a:r>
            <a:r>
              <a:rPr lang="ko-KR" altLang="en-US" dirty="0" smtClean="0"/>
              <a:t>년을 받아야 한다는 것에 동의하는가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626" y="1772816"/>
            <a:ext cx="2632792" cy="4680520"/>
          </a:xfrm>
        </p:spPr>
      </p:pic>
    </p:spTree>
    <p:extLst>
      <p:ext uri="{BB962C8B-B14F-4D97-AF65-F5344CB8AC3E}">
        <p14:creationId xmlns:p14="http://schemas.microsoft.com/office/powerpoint/2010/main" val="18398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5270"/>
          </a:xfrm>
        </p:spPr>
        <p:txBody>
          <a:bodyPr wrap="square">
            <a:normAutofit fontScale="90000"/>
          </a:bodyPr>
          <a:lstStyle/>
          <a:p>
            <a:r>
              <a:rPr lang="ko-KR" altLang="en-US" dirty="0" smtClean="0"/>
              <a:t>이 그림의 작가가 최소 징역</a:t>
            </a:r>
            <a:r>
              <a:rPr lang="en-US" altLang="ko-KR" dirty="0" smtClean="0"/>
              <a:t>5</a:t>
            </a:r>
            <a:r>
              <a:rPr lang="ko-KR" altLang="en-US" dirty="0" smtClean="0"/>
              <a:t>년을 받아야 한다는 것에 동의하는가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944" y="1772816"/>
            <a:ext cx="3396155" cy="4680520"/>
          </a:xfrm>
        </p:spPr>
      </p:pic>
    </p:spTree>
    <p:extLst>
      <p:ext uri="{BB962C8B-B14F-4D97-AF65-F5344CB8AC3E}">
        <p14:creationId xmlns:p14="http://schemas.microsoft.com/office/powerpoint/2010/main" val="18398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양형비교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실제 성범죄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18421"/>
          </a:xfrm>
        </p:spPr>
        <p:txBody>
          <a:bodyPr>
            <a:normAutofit lnSpcReduction="10000"/>
          </a:bodyPr>
          <a:lstStyle/>
          <a:p>
            <a:r>
              <a:rPr lang="ko-KR" altLang="en-US" b="1" dirty="0" smtClean="0"/>
              <a:t>형법 제</a:t>
            </a:r>
            <a:r>
              <a:rPr lang="en-US" altLang="ko-KR" b="1" dirty="0"/>
              <a:t>297</a:t>
            </a:r>
            <a:r>
              <a:rPr lang="ko-KR" altLang="en-US" b="1" dirty="0"/>
              <a:t>조</a:t>
            </a:r>
            <a:r>
              <a:rPr lang="en-US" altLang="ko-KR" b="1" dirty="0"/>
              <a:t>(</a:t>
            </a:r>
            <a:r>
              <a:rPr lang="ko-KR" altLang="en-US" b="1" dirty="0"/>
              <a:t>강간</a:t>
            </a:r>
            <a:r>
              <a:rPr lang="en-US" altLang="ko-KR" b="1" dirty="0"/>
              <a:t>)</a:t>
            </a:r>
            <a:r>
              <a:rPr lang="ko-KR" altLang="en-US" dirty="0"/>
              <a:t> 폭행 또는 협박으로 사람을 강간한 자는 </a:t>
            </a:r>
            <a:r>
              <a:rPr lang="en-US" altLang="ko-KR" dirty="0"/>
              <a:t>3</a:t>
            </a:r>
            <a:r>
              <a:rPr lang="ko-KR" altLang="en-US" dirty="0"/>
              <a:t>년 이상의 유기징역에 처한다</a:t>
            </a:r>
            <a:r>
              <a:rPr lang="en-US" altLang="ko-KR" dirty="0"/>
              <a:t>.  </a:t>
            </a:r>
            <a:endParaRPr lang="en-US" altLang="ko-KR" dirty="0" smtClean="0"/>
          </a:p>
          <a:p>
            <a:r>
              <a:rPr lang="ko-KR" altLang="en-US" b="1" dirty="0" err="1" smtClean="0"/>
              <a:t>아청법</a:t>
            </a:r>
            <a:r>
              <a:rPr lang="ko-KR" altLang="en-US" b="1" dirty="0" smtClean="0"/>
              <a:t> 제</a:t>
            </a:r>
            <a:r>
              <a:rPr lang="en-US" altLang="ko-KR" b="1" dirty="0"/>
              <a:t>7</a:t>
            </a:r>
            <a:r>
              <a:rPr lang="ko-KR" altLang="en-US" b="1" dirty="0"/>
              <a:t>조</a:t>
            </a:r>
            <a:r>
              <a:rPr lang="en-US" altLang="ko-KR" b="1" dirty="0"/>
              <a:t>(</a:t>
            </a:r>
            <a:r>
              <a:rPr lang="ko-KR" altLang="en-US" b="1" dirty="0"/>
              <a:t>아동</a:t>
            </a:r>
            <a:r>
              <a:rPr lang="en-US" altLang="ko-KR" b="1" dirty="0"/>
              <a:t>·</a:t>
            </a:r>
            <a:r>
              <a:rPr lang="ko-KR" altLang="en-US" b="1" dirty="0"/>
              <a:t>청소년에 대한 강간</a:t>
            </a:r>
            <a:r>
              <a:rPr lang="en-US" altLang="ko-KR" b="1" dirty="0"/>
              <a:t>·</a:t>
            </a:r>
            <a:r>
              <a:rPr lang="ko-KR" altLang="en-US" b="1" dirty="0"/>
              <a:t>강제추행 등</a:t>
            </a:r>
            <a:r>
              <a:rPr lang="en-US" altLang="ko-KR" b="1" dirty="0"/>
              <a:t>)</a:t>
            </a:r>
            <a:r>
              <a:rPr lang="ko-KR" altLang="en-US" dirty="0"/>
              <a:t> ① 폭행 또는 협박으로 아동</a:t>
            </a:r>
            <a:r>
              <a:rPr lang="en-US" altLang="ko-KR" dirty="0"/>
              <a:t>·</a:t>
            </a:r>
            <a:r>
              <a:rPr lang="ko-KR" altLang="en-US" dirty="0"/>
              <a:t>청소년을 강간한 사람은 무기징역 또는 </a:t>
            </a:r>
            <a:r>
              <a:rPr lang="en-US" altLang="ko-KR" dirty="0"/>
              <a:t>5</a:t>
            </a:r>
            <a:r>
              <a:rPr lang="ko-KR" altLang="en-US" dirty="0"/>
              <a:t>년 이상의 유기징역에 처한다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“</a:t>
            </a:r>
            <a:r>
              <a:rPr lang="ko-KR" altLang="en-US" dirty="0" smtClean="0"/>
              <a:t>아동청소년으로 인식될 수 있는 표현물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제작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334245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b="1" dirty="0" err="1" smtClean="0"/>
              <a:t>아청법</a:t>
            </a:r>
            <a:r>
              <a:rPr lang="ko-KR" altLang="en-US" b="1" dirty="0" smtClean="0"/>
              <a:t> 제</a:t>
            </a:r>
            <a:r>
              <a:rPr lang="en-US" altLang="ko-KR" b="1" dirty="0" smtClean="0"/>
              <a:t>11</a:t>
            </a:r>
            <a:r>
              <a:rPr lang="ko-KR" altLang="en-US" b="1" dirty="0" smtClean="0"/>
              <a:t>조</a:t>
            </a:r>
            <a:r>
              <a:rPr lang="en-US" altLang="ko-KR" b="1" dirty="0"/>
              <a:t>(</a:t>
            </a:r>
            <a:r>
              <a:rPr lang="ko-KR" altLang="en-US" b="1" dirty="0"/>
              <a:t>아동</a:t>
            </a:r>
            <a:r>
              <a:rPr lang="en-US" altLang="ko-KR" b="1" dirty="0"/>
              <a:t>·</a:t>
            </a:r>
            <a:r>
              <a:rPr lang="ko-KR" altLang="en-US" b="1" dirty="0"/>
              <a:t>청소년이용음란물의 제작</a:t>
            </a:r>
            <a:r>
              <a:rPr lang="en-US" altLang="ko-KR" b="1" dirty="0"/>
              <a:t>·</a:t>
            </a:r>
            <a:r>
              <a:rPr lang="ko-KR" altLang="en-US" b="1" dirty="0"/>
              <a:t>배포 등</a:t>
            </a:r>
            <a:r>
              <a:rPr lang="en-US" altLang="ko-KR" b="1" dirty="0"/>
              <a:t>)</a:t>
            </a:r>
            <a:r>
              <a:rPr lang="ko-KR" altLang="en-US" b="1" dirty="0"/>
              <a:t> </a:t>
            </a:r>
            <a:r>
              <a:rPr lang="ko-KR" altLang="en-US" dirty="0"/>
              <a:t>① 아동</a:t>
            </a:r>
            <a:r>
              <a:rPr lang="en-US" altLang="ko-KR" dirty="0"/>
              <a:t>·</a:t>
            </a:r>
            <a:r>
              <a:rPr lang="ko-KR" altLang="en-US" dirty="0"/>
              <a:t>청소년이용음란물을 제작</a:t>
            </a:r>
            <a:r>
              <a:rPr lang="en-US" altLang="ko-KR" dirty="0"/>
              <a:t>·</a:t>
            </a:r>
            <a:r>
              <a:rPr lang="ko-KR" altLang="en-US" dirty="0"/>
              <a:t>수입 또는 수출한 자는 무기징역 또는 </a:t>
            </a:r>
            <a:r>
              <a:rPr lang="en-US" altLang="ko-KR" dirty="0"/>
              <a:t>5</a:t>
            </a:r>
            <a:r>
              <a:rPr lang="ko-KR" altLang="en-US" dirty="0"/>
              <a:t>년 이상의 유기징역에 처한다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+ </a:t>
            </a:r>
            <a:r>
              <a:rPr lang="en-US" altLang="ko-KR" b="1" dirty="0"/>
              <a:t>20</a:t>
            </a:r>
            <a:r>
              <a:rPr lang="ko-KR" altLang="en-US" b="1" dirty="0" err="1"/>
              <a:t>년신상등록</a:t>
            </a:r>
            <a:r>
              <a:rPr lang="ko-KR" altLang="en-US" b="1" dirty="0"/>
              <a:t> 및 </a:t>
            </a:r>
            <a:r>
              <a:rPr lang="en-US" altLang="ko-KR" b="1" dirty="0"/>
              <a:t>10</a:t>
            </a:r>
            <a:r>
              <a:rPr lang="ko-KR" altLang="en-US" b="1" dirty="0" err="1"/>
              <a:t>년취업제한</a:t>
            </a:r>
            <a:endParaRPr lang="en-US" altLang="ko-KR" b="1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57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네티즌 반응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“</a:t>
            </a:r>
            <a:r>
              <a:rPr lang="ko-KR" altLang="en-US" dirty="0" smtClean="0"/>
              <a:t>실제 어린이 보호를 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에어컨 켜놓고 컴퓨터 앞에서 </a:t>
            </a:r>
            <a:r>
              <a:rPr lang="ko-KR" altLang="en-US" dirty="0" err="1" smtClean="0"/>
              <a:t>가상아동물</a:t>
            </a:r>
            <a:r>
              <a:rPr lang="ko-KR" altLang="en-US" dirty="0"/>
              <a:t> 잡는 동안 </a:t>
            </a:r>
            <a:r>
              <a:rPr lang="ko-KR" altLang="en-US" dirty="0" smtClean="0"/>
              <a:t>어린이들은 </a:t>
            </a:r>
            <a:r>
              <a:rPr lang="ko-KR" altLang="en-US" dirty="0"/>
              <a:t>혼자 집에 </a:t>
            </a:r>
            <a:r>
              <a:rPr lang="ko-KR" altLang="en-US" dirty="0" smtClean="0"/>
              <a:t>오다 성폭행 당하고 있다</a:t>
            </a:r>
            <a:r>
              <a:rPr lang="en-US" altLang="ko-KR" dirty="0" smtClean="0"/>
              <a:t>.</a:t>
            </a:r>
            <a:r>
              <a:rPr lang="en-US" altLang="ko-KR" dirty="0" smtClean="0"/>
              <a:t>”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강간이 최저 징역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년이고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가상아동물</a:t>
            </a:r>
            <a:r>
              <a:rPr lang="ko-KR" altLang="en-US" dirty="0" smtClean="0"/>
              <a:t> 제조가 최저 징역</a:t>
            </a:r>
            <a:r>
              <a:rPr lang="en-US" altLang="ko-KR" dirty="0" smtClean="0"/>
              <a:t>7</a:t>
            </a:r>
            <a:r>
              <a:rPr lang="ko-KR" altLang="en-US" dirty="0" smtClean="0"/>
              <a:t>년이면 나 같아도 아예 강간을 하겠다</a:t>
            </a:r>
            <a:r>
              <a:rPr lang="en-US" altLang="ko-KR" dirty="0" smtClean="0"/>
              <a:t>.”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48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대부분은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배포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처벌</a:t>
            </a:r>
            <a:r>
              <a:rPr lang="en-US" altLang="ko-KR" dirty="0" smtClean="0"/>
              <a:t>?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err="1" smtClean="0"/>
              <a:t>양형비교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음란물 배포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34445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형법 제</a:t>
            </a:r>
            <a:r>
              <a:rPr lang="en-US" altLang="ko-KR" b="1" dirty="0" smtClean="0"/>
              <a:t>243</a:t>
            </a:r>
            <a:r>
              <a:rPr lang="ko-KR" altLang="en-US" b="1" dirty="0" smtClean="0"/>
              <a:t>조</a:t>
            </a:r>
            <a:r>
              <a:rPr lang="en-US" altLang="ko-KR" b="1" dirty="0" smtClean="0"/>
              <a:t>-245</a:t>
            </a:r>
            <a:r>
              <a:rPr lang="ko-KR" altLang="en-US" b="1" dirty="0" smtClean="0"/>
              <a:t>조 </a:t>
            </a:r>
            <a:r>
              <a:rPr lang="en-US" altLang="ko-KR" b="1" dirty="0" smtClean="0"/>
              <a:t>(</a:t>
            </a:r>
            <a:r>
              <a:rPr lang="ko-KR" altLang="en-US" b="1" dirty="0" err="1"/>
              <a:t>음화반포등</a:t>
            </a:r>
            <a:r>
              <a:rPr lang="en-US" altLang="ko-KR" b="1" dirty="0"/>
              <a:t>)</a:t>
            </a:r>
            <a:r>
              <a:rPr lang="ko-KR" altLang="en-US" dirty="0"/>
              <a:t> 음란한 문서</a:t>
            </a:r>
            <a:r>
              <a:rPr lang="en-US" altLang="ko-KR" dirty="0"/>
              <a:t>, </a:t>
            </a:r>
            <a:r>
              <a:rPr lang="ko-KR" altLang="en-US" dirty="0"/>
              <a:t>도화</a:t>
            </a:r>
            <a:r>
              <a:rPr lang="en-US" altLang="ko-KR" dirty="0"/>
              <a:t>, </a:t>
            </a:r>
            <a:r>
              <a:rPr lang="ko-KR" altLang="en-US" dirty="0"/>
              <a:t>필름 기타 물건을 반포</a:t>
            </a:r>
            <a:r>
              <a:rPr lang="en-US" altLang="ko-KR" dirty="0"/>
              <a:t>, </a:t>
            </a:r>
            <a:r>
              <a:rPr lang="ko-KR" altLang="en-US" dirty="0"/>
              <a:t>판매 또는 임대하거나 공연히 전시 또는 상영한 </a:t>
            </a:r>
            <a:r>
              <a:rPr lang="ko-KR" altLang="en-US" dirty="0" smtClean="0"/>
              <a:t>자</a:t>
            </a:r>
            <a:r>
              <a:rPr lang="en-US" altLang="ko-KR" dirty="0" smtClean="0"/>
              <a:t>. . .[</a:t>
            </a:r>
            <a:r>
              <a:rPr lang="ko-KR" altLang="en-US" dirty="0" smtClean="0"/>
              <a:t>그런</a:t>
            </a:r>
            <a:r>
              <a:rPr lang="en-US" altLang="ko-KR" dirty="0" smtClean="0"/>
              <a:t>]</a:t>
            </a:r>
            <a:r>
              <a:rPr lang="ko-KR" altLang="en-US" dirty="0" smtClean="0"/>
              <a:t>목적으로 </a:t>
            </a:r>
            <a:r>
              <a:rPr lang="ko-KR" altLang="en-US" dirty="0"/>
              <a:t>음란한 물건을 제조</a:t>
            </a:r>
            <a:r>
              <a:rPr lang="en-US" altLang="ko-KR" dirty="0"/>
              <a:t>, </a:t>
            </a:r>
            <a:r>
              <a:rPr lang="ko-KR" altLang="en-US" dirty="0"/>
              <a:t>소지</a:t>
            </a:r>
            <a:r>
              <a:rPr lang="en-US" altLang="ko-KR" dirty="0"/>
              <a:t>, </a:t>
            </a:r>
            <a:r>
              <a:rPr lang="ko-KR" altLang="en-US" dirty="0"/>
              <a:t>수입 또는 수출한 자는 </a:t>
            </a:r>
            <a:r>
              <a:rPr lang="en-US" altLang="ko-KR" dirty="0" smtClean="0"/>
              <a:t>. . </a:t>
            </a:r>
            <a:r>
              <a:rPr lang="ko-KR" altLang="en-US" dirty="0"/>
              <a:t> 공연히 음란한 행위를 한 자는 </a:t>
            </a:r>
            <a:r>
              <a:rPr lang="en-US" altLang="ko-KR" b="1" dirty="0">
                <a:solidFill>
                  <a:srgbClr val="FF0000"/>
                </a:solidFill>
              </a:rPr>
              <a:t>1</a:t>
            </a:r>
            <a:r>
              <a:rPr lang="ko-KR" altLang="en-US" b="1" dirty="0">
                <a:solidFill>
                  <a:srgbClr val="FF0000"/>
                </a:solidFill>
              </a:rPr>
              <a:t>년 이하의 징역</a:t>
            </a:r>
            <a:r>
              <a:rPr lang="en-US" altLang="ko-KR" b="1" dirty="0">
                <a:solidFill>
                  <a:srgbClr val="FF0000"/>
                </a:solidFill>
              </a:rPr>
              <a:t>, 500</a:t>
            </a:r>
            <a:r>
              <a:rPr lang="ko-KR" altLang="en-US" b="1" dirty="0">
                <a:solidFill>
                  <a:srgbClr val="FF0000"/>
                </a:solidFill>
              </a:rPr>
              <a:t>만원 이하의 벌</a:t>
            </a:r>
            <a:r>
              <a:rPr lang="ko-KR" altLang="en-US" dirty="0"/>
              <a:t>금</a:t>
            </a:r>
            <a:r>
              <a:rPr lang="en-US" altLang="ko-KR" dirty="0"/>
              <a:t>, </a:t>
            </a:r>
            <a:r>
              <a:rPr lang="ko-KR" altLang="en-US" dirty="0"/>
              <a:t>구류 또는 과료에 처한다</a:t>
            </a:r>
            <a:r>
              <a:rPr lang="en-US" altLang="ko-KR" dirty="0"/>
              <a:t>. </a:t>
            </a:r>
            <a:endParaRPr lang="en-US" altLang="ko-KR" dirty="0" smtClean="0"/>
          </a:p>
          <a:p>
            <a:r>
              <a:rPr lang="ko-KR" altLang="en-US" b="1" dirty="0" err="1" smtClean="0"/>
              <a:t>망법</a:t>
            </a:r>
            <a:r>
              <a:rPr lang="ko-KR" altLang="en-US" b="1" dirty="0" smtClean="0"/>
              <a:t> 제</a:t>
            </a:r>
            <a:r>
              <a:rPr lang="en-US" altLang="ko-KR" b="1" dirty="0"/>
              <a:t>74</a:t>
            </a:r>
            <a:r>
              <a:rPr lang="ko-KR" altLang="en-US" b="1" dirty="0"/>
              <a:t>조</a:t>
            </a:r>
            <a:r>
              <a:rPr lang="en-US" altLang="ko-KR" b="1" dirty="0"/>
              <a:t>(</a:t>
            </a:r>
            <a:r>
              <a:rPr lang="ko-KR" altLang="en-US" b="1" dirty="0"/>
              <a:t>벌칙</a:t>
            </a:r>
            <a:r>
              <a:rPr lang="en-US" altLang="ko-KR" b="1" dirty="0"/>
              <a:t>)</a:t>
            </a:r>
            <a:r>
              <a:rPr lang="ko-KR" altLang="en-US" dirty="0"/>
              <a:t> ①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>
                <a:solidFill>
                  <a:srgbClr val="FF0000"/>
                </a:solidFill>
              </a:rPr>
              <a:t>년 이하의 징역 또는 </a:t>
            </a:r>
            <a:r>
              <a:rPr lang="en-US" altLang="ko-KR" b="1" dirty="0">
                <a:solidFill>
                  <a:srgbClr val="FF0000"/>
                </a:solidFill>
              </a:rPr>
              <a:t>1</a:t>
            </a:r>
            <a:r>
              <a:rPr lang="ko-KR" altLang="en-US" b="1" dirty="0" err="1">
                <a:solidFill>
                  <a:srgbClr val="FF0000"/>
                </a:solidFill>
              </a:rPr>
              <a:t>천만원</a:t>
            </a:r>
            <a:r>
              <a:rPr lang="ko-KR" altLang="en-US" b="1" dirty="0">
                <a:solidFill>
                  <a:srgbClr val="FF0000"/>
                </a:solidFill>
              </a:rPr>
              <a:t> </a:t>
            </a:r>
            <a:r>
              <a:rPr lang="ko-KR" altLang="en-US" dirty="0"/>
              <a:t>이하의 벌금에 처한다</a:t>
            </a:r>
            <a:r>
              <a:rPr lang="en-US" altLang="ko-KR" dirty="0"/>
              <a:t>.  </a:t>
            </a:r>
            <a:endParaRPr lang="ko-KR" altLang="en-US" dirty="0"/>
          </a:p>
          <a:p>
            <a:r>
              <a:rPr lang="en-US" altLang="ko-KR" dirty="0" smtClean="0"/>
              <a:t>2</a:t>
            </a:r>
            <a:r>
              <a:rPr lang="en-US" altLang="ko-KR" dirty="0"/>
              <a:t>.</a:t>
            </a:r>
            <a:r>
              <a:rPr lang="ko-KR" altLang="en-US" u="sng" dirty="0">
                <a:hlinkClick r:id="rId2" tooltip="팝업으로 이동"/>
              </a:rPr>
              <a:t> </a:t>
            </a:r>
            <a:r>
              <a:rPr lang="ko-KR" altLang="en-US" dirty="0" smtClean="0"/>
              <a:t>음란한 </a:t>
            </a:r>
            <a:r>
              <a:rPr lang="ko-KR" altLang="en-US" dirty="0"/>
              <a:t>부호</a:t>
            </a:r>
            <a:r>
              <a:rPr lang="en-US" altLang="ko-KR" dirty="0"/>
              <a:t>·</a:t>
            </a:r>
            <a:r>
              <a:rPr lang="ko-KR" altLang="en-US" dirty="0"/>
              <a:t>문언</a:t>
            </a:r>
            <a:r>
              <a:rPr lang="en-US" altLang="ko-KR" dirty="0"/>
              <a:t>·</a:t>
            </a:r>
            <a:r>
              <a:rPr lang="ko-KR" altLang="en-US" dirty="0"/>
              <a:t>음향</a:t>
            </a:r>
            <a:r>
              <a:rPr lang="en-US" altLang="ko-KR" dirty="0"/>
              <a:t>·</a:t>
            </a:r>
            <a:r>
              <a:rPr lang="ko-KR" altLang="en-US" dirty="0"/>
              <a:t>화상 또는 영상을 배포</a:t>
            </a:r>
            <a:r>
              <a:rPr lang="en-US" altLang="ko-KR" dirty="0"/>
              <a:t>·</a:t>
            </a:r>
            <a:r>
              <a:rPr lang="ko-KR" altLang="en-US" dirty="0"/>
              <a:t>판매</a:t>
            </a:r>
            <a:r>
              <a:rPr lang="en-US" altLang="ko-KR" dirty="0"/>
              <a:t>·</a:t>
            </a:r>
            <a:r>
              <a:rPr lang="ko-KR" altLang="en-US" dirty="0"/>
              <a:t>임대하거나 공공연하게 전시한 </a:t>
            </a:r>
            <a:r>
              <a:rPr lang="ko-KR" altLang="en-US" dirty="0" smtClean="0"/>
              <a:t>자</a:t>
            </a:r>
            <a:r>
              <a:rPr lang="en-US" altLang="ko-KR" dirty="0"/>
              <a:t> 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38983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“</a:t>
            </a:r>
            <a:r>
              <a:rPr lang="ko-KR" altLang="en-US" dirty="0" smtClean="0"/>
              <a:t>아동청소년으로 인식될 수 있는 표현물이 등장하여 성적 수치심을 느끼도록 신체부위를 노출하는 </a:t>
            </a:r>
            <a:r>
              <a:rPr lang="ko-KR" altLang="en-US" dirty="0" err="1" smtClean="0"/>
              <a:t>매체물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배</a:t>
            </a:r>
            <a:r>
              <a:rPr lang="ko-KR" altLang="en-US" dirty="0"/>
              <a:t>포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4008" y="3356992"/>
            <a:ext cx="4041775" cy="288032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ko-KR" altLang="en-US" b="1" dirty="0" err="1" smtClean="0"/>
              <a:t>아청법</a:t>
            </a:r>
            <a:r>
              <a:rPr lang="ko-KR" altLang="en-US" b="1" dirty="0" smtClean="0"/>
              <a:t> 제</a:t>
            </a:r>
            <a:r>
              <a:rPr lang="en-US" altLang="ko-KR" b="1" dirty="0" smtClean="0"/>
              <a:t>11</a:t>
            </a:r>
            <a:r>
              <a:rPr lang="ko-KR" altLang="en-US" b="1" dirty="0" smtClean="0"/>
              <a:t>조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아동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청소년이용음란물의 제작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배포 등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</a:t>
            </a:r>
            <a:r>
              <a:rPr lang="ko-KR" altLang="en-US" dirty="0" smtClean="0"/>
              <a:t>③ </a:t>
            </a:r>
            <a:r>
              <a:rPr lang="ko-KR" altLang="en-US" dirty="0" smtClean="0"/>
              <a:t>아동</a:t>
            </a:r>
            <a:r>
              <a:rPr lang="en-US" altLang="ko-KR" dirty="0" smtClean="0"/>
              <a:t>·</a:t>
            </a:r>
            <a:r>
              <a:rPr lang="ko-KR" altLang="en-US" dirty="0" smtClean="0"/>
              <a:t>청소년이용음란물을 배포</a:t>
            </a:r>
            <a:r>
              <a:rPr lang="en-US" altLang="ko-KR" dirty="0" smtClean="0"/>
              <a:t>·</a:t>
            </a:r>
            <a:r>
              <a:rPr lang="ko-KR" altLang="en-US" dirty="0" smtClean="0"/>
              <a:t>제공하거나 공연히 전시 또는 상영한 자는 </a:t>
            </a:r>
            <a:r>
              <a:rPr lang="en-US" altLang="ko-KR" b="1" dirty="0" smtClean="0">
                <a:solidFill>
                  <a:srgbClr val="FF0000"/>
                </a:solidFill>
              </a:rPr>
              <a:t>7</a:t>
            </a:r>
            <a:r>
              <a:rPr lang="ko-KR" altLang="en-US" b="1" dirty="0" smtClean="0">
                <a:solidFill>
                  <a:srgbClr val="FF0000"/>
                </a:solidFill>
              </a:rPr>
              <a:t>년 이하의 징역</a:t>
            </a:r>
            <a:r>
              <a:rPr lang="ko-KR" altLang="en-US" dirty="0" smtClean="0"/>
              <a:t> 또는 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천만원</a:t>
            </a:r>
            <a:r>
              <a:rPr lang="ko-KR" altLang="en-US" dirty="0" smtClean="0"/>
              <a:t> 이하의 벌금에 처한다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 fontAlgn="base"/>
            <a:r>
              <a:rPr lang="en-US" altLang="ko-KR" dirty="0"/>
              <a:t>+ </a:t>
            </a:r>
            <a:r>
              <a:rPr lang="en-US" altLang="ko-KR" b="1" dirty="0"/>
              <a:t>20</a:t>
            </a:r>
            <a:r>
              <a:rPr lang="ko-KR" altLang="en-US" b="1" dirty="0" err="1"/>
              <a:t>년신상등록</a:t>
            </a:r>
            <a:r>
              <a:rPr lang="ko-KR" altLang="en-US" b="1" dirty="0"/>
              <a:t> 및 </a:t>
            </a:r>
            <a:r>
              <a:rPr lang="en-US" altLang="ko-KR" b="1" dirty="0"/>
              <a:t>10</a:t>
            </a:r>
            <a:r>
              <a:rPr lang="ko-KR" altLang="en-US" b="1" dirty="0" err="1"/>
              <a:t>년취업제한</a:t>
            </a:r>
            <a:endParaRPr lang="en-US" altLang="ko-KR" b="1" dirty="0"/>
          </a:p>
          <a:p>
            <a:pPr fontAlgn="base"/>
            <a:endParaRPr lang="ko-KR" altLang="en-US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15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아동포르노규제의 국제적 기원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아동포르노규제의 원래 취지 </a:t>
            </a:r>
            <a:r>
              <a:rPr lang="en-US" altLang="ko-KR" dirty="0" smtClean="0"/>
              <a:t>–</a:t>
            </a:r>
            <a:r>
              <a:rPr lang="ko-KR" altLang="en-US" dirty="0" smtClean="0"/>
              <a:t>아동포르노제작 과정에서 발생하는 아동성학대의 예방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유통과 소지 자체를 금지를 </a:t>
            </a:r>
            <a:r>
              <a:rPr lang="ko-KR" altLang="en-US" dirty="0" smtClean="0"/>
              <a:t>통해 아동포르노제작 동기의 발본색원</a:t>
            </a:r>
            <a:endParaRPr lang="en-US" altLang="ko-KR" dirty="0" smtClean="0"/>
          </a:p>
          <a:p>
            <a:r>
              <a:rPr lang="ko-KR" altLang="en-US" dirty="0" smtClean="0"/>
              <a:t>범위의 확대 </a:t>
            </a:r>
            <a:r>
              <a:rPr lang="en-US" altLang="ko-KR" dirty="0" smtClean="0"/>
              <a:t>1: </a:t>
            </a:r>
            <a:r>
              <a:rPr lang="en-US" altLang="ko-KR" dirty="0"/>
              <a:t>“</a:t>
            </a:r>
            <a:r>
              <a:rPr lang="ko-KR" altLang="en-US" dirty="0"/>
              <a:t>아동성행위의 기록은 아동에게 정신적 피해를 준다</a:t>
            </a:r>
            <a:r>
              <a:rPr lang="en-US" altLang="ko-KR" dirty="0"/>
              <a:t>” </a:t>
            </a:r>
            <a:r>
              <a:rPr lang="ko-KR" altLang="en-US" dirty="0" smtClean="0"/>
              <a:t>실제 성행위를 하지 않고 연기만 했어도 피해발생</a:t>
            </a:r>
            <a:r>
              <a:rPr lang="en-US" altLang="ko-KR" dirty="0" smtClean="0"/>
              <a:t>. (“simulated”, UN</a:t>
            </a:r>
            <a:r>
              <a:rPr lang="ko-KR" altLang="en-US" dirty="0" smtClean="0"/>
              <a:t>아동권리협약 선택의정서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범위의 확대 </a:t>
            </a:r>
            <a:r>
              <a:rPr lang="en-US" altLang="ko-KR" dirty="0" smtClean="0"/>
              <a:t>2: </a:t>
            </a:r>
            <a:r>
              <a:rPr lang="ko-KR" altLang="en-US" dirty="0" smtClean="0"/>
              <a:t>실제 성행위를 하지 않았지만 한 것처럼 조작 </a:t>
            </a:r>
            <a:r>
              <a:rPr lang="en-US" altLang="ko-KR" dirty="0" smtClean="0"/>
              <a:t>(morphing -&gt; Virtual Child Pornography, EU</a:t>
            </a:r>
            <a:r>
              <a:rPr lang="ko-KR" altLang="en-US" dirty="0" smtClean="0"/>
              <a:t>아동포르노</a:t>
            </a:r>
            <a:r>
              <a:rPr lang="en-US" altLang="ko-KR" dirty="0" smtClean="0"/>
              <a:t>2005</a:t>
            </a:r>
            <a:r>
              <a:rPr lang="ko-KR" altLang="en-US" dirty="0" err="1" smtClean="0"/>
              <a:t>년기본결정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범위의 확대 </a:t>
            </a:r>
            <a:r>
              <a:rPr lang="en-US" altLang="ko-KR" dirty="0" smtClean="0"/>
              <a:t>3: </a:t>
            </a:r>
            <a:r>
              <a:rPr lang="ko-KR" altLang="en-US" dirty="0" err="1" smtClean="0"/>
              <a:t>실사물이</a:t>
            </a:r>
            <a:r>
              <a:rPr lang="ko-KR" altLang="en-US" dirty="0" smtClean="0"/>
              <a:t> 아닌 경우에도 </a:t>
            </a:r>
            <a:r>
              <a:rPr lang="en-US" altLang="ko-KR" dirty="0" smtClean="0"/>
              <a:t>“any representation, UN</a:t>
            </a:r>
            <a:r>
              <a:rPr lang="ko-KR" altLang="en-US" dirty="0" smtClean="0"/>
              <a:t>아동권리협약 선택의정서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 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실제 아동을 적시한 경우에만 적용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/>
              <a:t>확대 속에서도 핵심은 피해를 당하는 아동의 존재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47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우리나</a:t>
            </a:r>
            <a:r>
              <a:rPr lang="ko-KR" altLang="en-US" dirty="0"/>
              <a:t>라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2000</a:t>
            </a:r>
            <a:r>
              <a:rPr lang="ko-KR" altLang="en-US" dirty="0" smtClean="0"/>
              <a:t>년 탄생 </a:t>
            </a:r>
            <a:r>
              <a:rPr lang="en-US" altLang="ko-KR" dirty="0" smtClean="0"/>
              <a:t>–2002</a:t>
            </a:r>
            <a:r>
              <a:rPr lang="ko-KR" altLang="en-US" dirty="0" smtClean="0"/>
              <a:t>년 김인규 </a:t>
            </a:r>
            <a:r>
              <a:rPr lang="ko-KR" altLang="en-US" dirty="0" smtClean="0"/>
              <a:t>교사 미술사건 헌법소원에서 </a:t>
            </a:r>
            <a:r>
              <a:rPr lang="ko-KR" altLang="en-US" dirty="0"/>
              <a:t>국제표준에 </a:t>
            </a:r>
            <a:r>
              <a:rPr lang="ko-KR" altLang="en-US" dirty="0" smtClean="0"/>
              <a:t>부합함을 확인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ko-KR" altLang="en-US" dirty="0" smtClean="0"/>
              <a:t>그러나 </a:t>
            </a:r>
            <a:r>
              <a:rPr lang="en-US" altLang="ko-KR" dirty="0" smtClean="0"/>
              <a:t>2011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아동 청소년으로 인식될 수 있는 표현물 또는 사람이 등장하여 다음의 하나를 하는 경우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포함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문제점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실제 아동 보호를 위해 엄중히 적용되던 모든 규제가 모두 </a:t>
            </a:r>
            <a:r>
              <a:rPr lang="ko-KR" altLang="en-US" dirty="0" err="1" smtClean="0"/>
              <a:t>가상아동물에도</a:t>
            </a:r>
            <a:r>
              <a:rPr lang="ko-KR" altLang="en-US" dirty="0" smtClean="0"/>
              <a:t> 똑같이 적용됨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소지죄 외에 모두 </a:t>
            </a:r>
            <a:r>
              <a:rPr lang="en-US" altLang="ko-KR" dirty="0" smtClean="0"/>
              <a:t>20</a:t>
            </a:r>
            <a:r>
              <a:rPr lang="ko-KR" altLang="en-US" dirty="0" err="1" smtClean="0"/>
              <a:t>년신상등록</a:t>
            </a:r>
            <a:r>
              <a:rPr lang="ko-KR" altLang="en-US" dirty="0" smtClean="0"/>
              <a:t> 및 </a:t>
            </a:r>
            <a:r>
              <a:rPr lang="en-US" altLang="ko-KR" dirty="0" smtClean="0"/>
              <a:t>10</a:t>
            </a:r>
            <a:r>
              <a:rPr lang="ko-KR" altLang="en-US" dirty="0" err="1" smtClean="0"/>
              <a:t>년취업제한</a:t>
            </a:r>
            <a:endParaRPr lang="en-US" altLang="ko-KR" dirty="0" smtClean="0"/>
          </a:p>
          <a:p>
            <a:r>
              <a:rPr lang="ko-KR" altLang="en-US" dirty="0" smtClean="0"/>
              <a:t>음란성이 없는 경우에도 적용됨</a:t>
            </a:r>
            <a:r>
              <a:rPr lang="en-US" altLang="ko-KR" dirty="0" smtClean="0"/>
              <a:t>. (</a:t>
            </a:r>
            <a:r>
              <a:rPr lang="ko-KR" altLang="en-US" dirty="0" smtClean="0"/>
              <a:t>당연함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아동포르노규제는 제작시의 피해발생을 막으려는 것이므로</a:t>
            </a:r>
            <a:r>
              <a:rPr lang="en-US" altLang="ko-KR" dirty="0" smtClean="0"/>
              <a:t>.)</a:t>
            </a:r>
          </a:p>
          <a:p>
            <a:pPr marL="0" indent="0">
              <a:buNone/>
            </a:pPr>
            <a:r>
              <a:rPr lang="ko-KR" altLang="en-US" dirty="0"/>
              <a:t>가</a:t>
            </a:r>
            <a:r>
              <a:rPr lang="en-US" altLang="ko-KR" dirty="0"/>
              <a:t>. </a:t>
            </a:r>
            <a:r>
              <a:rPr lang="ko-KR" altLang="en-US" dirty="0"/>
              <a:t>성교 행위</a:t>
            </a:r>
          </a:p>
          <a:p>
            <a:pPr marL="0" indent="0">
              <a:buNone/>
            </a:pPr>
            <a:r>
              <a:rPr lang="ko-KR" altLang="en-US" dirty="0"/>
              <a:t>나</a:t>
            </a:r>
            <a:r>
              <a:rPr lang="en-US" altLang="ko-KR" dirty="0"/>
              <a:t>. </a:t>
            </a:r>
            <a:r>
              <a:rPr lang="ko-KR" altLang="en-US" dirty="0"/>
              <a:t>구강</a:t>
            </a:r>
            <a:r>
              <a:rPr lang="en-US" altLang="ko-KR" dirty="0"/>
              <a:t>·</a:t>
            </a:r>
            <a:r>
              <a:rPr lang="ko-KR" altLang="en-US" dirty="0"/>
              <a:t>항문 등 신체의 일부나 도구를 이용한 유사 성교 행위</a:t>
            </a:r>
          </a:p>
          <a:p>
            <a:pPr marL="0" indent="0">
              <a:buNone/>
            </a:pPr>
            <a:r>
              <a:rPr lang="ko-KR" altLang="en-US" dirty="0"/>
              <a:t>다</a:t>
            </a:r>
            <a:r>
              <a:rPr lang="en-US" altLang="ko-KR" dirty="0"/>
              <a:t>. </a:t>
            </a:r>
            <a:r>
              <a:rPr lang="ko-KR" altLang="en-US" u="sng" dirty="0"/>
              <a:t>신체의 전부 또는 일부를 접촉</a:t>
            </a:r>
            <a:r>
              <a:rPr lang="en-US" altLang="ko-KR" u="sng" dirty="0"/>
              <a:t>·</a:t>
            </a:r>
            <a:r>
              <a:rPr lang="ko-KR" altLang="en-US" u="sng" dirty="0"/>
              <a:t>노출하는 행위로서 일반인의 성적 수치심이나 혐오감을 일으키는 행위</a:t>
            </a:r>
          </a:p>
          <a:p>
            <a:pPr marL="0" indent="0">
              <a:buNone/>
            </a:pPr>
            <a:r>
              <a:rPr lang="ko-KR" altLang="en-US" dirty="0"/>
              <a:t>라</a:t>
            </a:r>
            <a:r>
              <a:rPr lang="en-US" altLang="ko-KR" dirty="0"/>
              <a:t>. </a:t>
            </a:r>
            <a:r>
              <a:rPr lang="ko-KR" altLang="en-US" dirty="0"/>
              <a:t>자위 행위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36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5802</TotalTime>
  <Words>1437</Words>
  <Application>Microsoft Office PowerPoint</Application>
  <PresentationFormat>화면 슬라이드 쇼(4:3)</PresentationFormat>
  <Paragraphs>104</Paragraphs>
  <Slides>21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아청법 2조5호 개정의 필요성</vt:lpstr>
      <vt:lpstr>이 그림의 작가가 최소 징역5년을 받아야 한다는 것에 동의하는가? </vt:lpstr>
      <vt:lpstr>이 그림의 작가가 최소 징역5년을 받아야 한다는 것에 동의하는가? </vt:lpstr>
      <vt:lpstr>이 그림의 작가가 최소 징역5년을 받아야 한다는 것에 동의하는가? </vt:lpstr>
      <vt:lpstr>양형비교</vt:lpstr>
      <vt:lpstr>네티즌 반응</vt:lpstr>
      <vt:lpstr>대부분은 “배포”처벌?  양형비교</vt:lpstr>
      <vt:lpstr>아동포르노규제의 국제적 기원</vt:lpstr>
      <vt:lpstr>우리나라</vt:lpstr>
      <vt:lpstr>아청법의 원래 취지의 증거</vt:lpstr>
      <vt:lpstr>아청법 2조5호의 위헌성 분석</vt:lpstr>
      <vt:lpstr>아청법 2조5호의 위헌성 I-1</vt:lpstr>
      <vt:lpstr>아청법 2조5호의 위헌성 I-2</vt:lpstr>
      <vt:lpstr>아청법2조5호의 위헌성 II-1</vt:lpstr>
      <vt:lpstr>아청법 2조5호의 위헌성 II-2</vt:lpstr>
      <vt:lpstr>아청법의 위헌성 III</vt:lpstr>
      <vt:lpstr>사실 이미 해답은 나와 있었다: 2002년 김인규 교사미술사건</vt:lpstr>
      <vt:lpstr>사법부의 대응</vt:lpstr>
      <vt:lpstr>실제 아동에 대한 피해</vt:lpstr>
      <vt:lpstr>외국사례 </vt:lpstr>
      <vt:lpstr>대안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아청법 2조5호 개정의 필요성</dc:title>
  <dc:creator>KS</dc:creator>
  <cp:lastModifiedBy>KS</cp:lastModifiedBy>
  <cp:revision>27</cp:revision>
  <dcterms:created xsi:type="dcterms:W3CDTF">2013-08-07T21:02:35Z</dcterms:created>
  <dcterms:modified xsi:type="dcterms:W3CDTF">2013-08-15T22:19:51Z</dcterms:modified>
</cp:coreProperties>
</file>