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85" r:id="rId5"/>
    <p:sldId id="258" r:id="rId6"/>
    <p:sldId id="262" r:id="rId7"/>
    <p:sldId id="259" r:id="rId8"/>
    <p:sldId id="269" r:id="rId9"/>
    <p:sldId id="270" r:id="rId10"/>
    <p:sldId id="286" r:id="rId11"/>
    <p:sldId id="260" r:id="rId12"/>
    <p:sldId id="264" r:id="rId13"/>
    <p:sldId id="265" r:id="rId14"/>
    <p:sldId id="266" r:id="rId15"/>
    <p:sldId id="267" r:id="rId16"/>
    <p:sldId id="268" r:id="rId17"/>
    <p:sldId id="274" r:id="rId18"/>
    <p:sldId id="271" r:id="rId19"/>
    <p:sldId id="273" r:id="rId20"/>
    <p:sldId id="276" r:id="rId21"/>
    <p:sldId id="277" r:id="rId22"/>
    <p:sldId id="275" r:id="rId23"/>
    <p:sldId id="278" r:id="rId24"/>
    <p:sldId id="282" r:id="rId25"/>
    <p:sldId id="283" r:id="rId26"/>
    <p:sldId id="280" r:id="rId27"/>
    <p:sldId id="281" r:id="rId28"/>
    <p:sldId id="284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236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4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53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441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0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19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91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876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89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180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78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0932C-E1B2-4639-8E1C-E975E7514524}" type="datetimeFigureOut">
              <a:rPr lang="ko-KR" altLang="en-US" smtClean="0"/>
              <a:t>2013-03-22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1E49-D5FC-4B70-B013-43F695D2B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66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인터넷실명제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라운드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7776864" cy="1752600"/>
          </a:xfrm>
        </p:spPr>
        <p:txBody>
          <a:bodyPr>
            <a:normAutofit fontScale="92500"/>
          </a:bodyPr>
          <a:lstStyle/>
          <a:p>
            <a:r>
              <a:rPr lang="ko-KR" altLang="en-US" dirty="0" smtClean="0"/>
              <a:t>박경신</a:t>
            </a:r>
            <a:endParaRPr lang="en-US" altLang="ko-KR" dirty="0" smtClean="0"/>
          </a:p>
          <a:p>
            <a:r>
              <a:rPr lang="ko-KR" altLang="en-US" dirty="0" smtClean="0"/>
              <a:t>고려대학교</a:t>
            </a:r>
            <a:r>
              <a:rPr lang="en-US" altLang="ko-KR" dirty="0" smtClean="0"/>
              <a:t>CLEC </a:t>
            </a:r>
            <a:r>
              <a:rPr lang="ko-KR" altLang="en-US" dirty="0" err="1" smtClean="0"/>
              <a:t>인터넷법클리닉</a:t>
            </a:r>
            <a:r>
              <a:rPr lang="ko-KR" altLang="en-US" dirty="0" smtClean="0"/>
              <a:t> 지도교수</a:t>
            </a:r>
            <a:endParaRPr lang="en-US" altLang="ko-KR" dirty="0" smtClean="0"/>
          </a:p>
          <a:p>
            <a:r>
              <a:rPr lang="ko-KR" altLang="en-US" dirty="0" smtClean="0"/>
              <a:t>사단법인 </a:t>
            </a:r>
            <a:r>
              <a:rPr lang="ko-KR" altLang="en-US" dirty="0" err="1" smtClean="0"/>
              <a:t>오픈넷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공익소송이사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98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개인정보보호법의 이념 및 구조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사생활의 영역과 그렇지 않은 것을 구별하기 어려움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--&gt; </a:t>
            </a:r>
            <a:r>
              <a:rPr lang="ko-KR" altLang="en-US" dirty="0" smtClean="0">
                <a:sym typeface="Wingdings" pitchFamily="2" charset="2"/>
              </a:rPr>
              <a:t>사생활에 포함되지 않더라도 모든 </a:t>
            </a:r>
            <a:r>
              <a:rPr lang="en-US" altLang="ko-KR" dirty="0" smtClean="0">
                <a:sym typeface="Wingdings" pitchFamily="2" charset="2"/>
              </a:rPr>
              <a:t>“</a:t>
            </a:r>
            <a:r>
              <a:rPr lang="ko-KR" altLang="en-US" dirty="0" smtClean="0">
                <a:sym typeface="Wingdings" pitchFamily="2" charset="2"/>
              </a:rPr>
              <a:t>식별할 수 있는 개인에 대한 정보</a:t>
            </a:r>
            <a:r>
              <a:rPr lang="en-US" altLang="ko-KR" dirty="0" smtClean="0">
                <a:sym typeface="Wingdings" pitchFamily="2" charset="2"/>
              </a:rPr>
              <a:t>”</a:t>
            </a:r>
            <a:r>
              <a:rPr lang="ko-KR" altLang="en-US" dirty="0">
                <a:sym typeface="Wingdings" pitchFamily="2" charset="2"/>
              </a:rPr>
              <a:t>를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ko-KR" altLang="en-US" dirty="0" err="1" smtClean="0">
                <a:sym typeface="Wingdings" pitchFamily="2" charset="2"/>
              </a:rPr>
              <a:t>대량수집하여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“</a:t>
            </a:r>
            <a:r>
              <a:rPr lang="ko-KR" altLang="en-US" dirty="0" err="1" smtClean="0">
                <a:sym typeface="Wingdings" pitchFamily="2" charset="2"/>
              </a:rPr>
              <a:t>검색가능한</a:t>
            </a:r>
            <a:r>
              <a:rPr lang="ko-KR" altLang="en-US" dirty="0" smtClean="0">
                <a:sym typeface="Wingdings" pitchFamily="2" charset="2"/>
              </a:rPr>
              <a:t> 구조화된 형태</a:t>
            </a:r>
            <a:r>
              <a:rPr lang="en-US" altLang="ko-KR" dirty="0" smtClean="0">
                <a:sym typeface="Wingdings" pitchFamily="2" charset="2"/>
              </a:rPr>
              <a:t>”</a:t>
            </a:r>
            <a:r>
              <a:rPr lang="ko-KR" altLang="en-US" dirty="0" smtClean="0">
                <a:sym typeface="Wingdings" pitchFamily="2" charset="2"/>
              </a:rPr>
              <a:t>로 처리하는 </a:t>
            </a:r>
            <a:r>
              <a:rPr lang="en-US" altLang="ko-KR" dirty="0" smtClean="0">
                <a:sym typeface="Wingdings" pitchFamily="2" charset="2"/>
              </a:rPr>
              <a:t>“</a:t>
            </a:r>
            <a:r>
              <a:rPr lang="ko-KR" altLang="en-US" dirty="0" smtClean="0">
                <a:sym typeface="Wingdings" pitchFamily="2" charset="2"/>
              </a:rPr>
              <a:t>개인정보파일운영자</a:t>
            </a:r>
            <a:r>
              <a:rPr lang="en-US" altLang="ko-KR" dirty="0" smtClean="0">
                <a:sym typeface="Wingdings" pitchFamily="2" charset="2"/>
              </a:rPr>
              <a:t>”</a:t>
            </a:r>
            <a:r>
              <a:rPr lang="ko-KR" altLang="en-US" dirty="0" smtClean="0">
                <a:sym typeface="Wingdings" pitchFamily="2" charset="2"/>
              </a:rPr>
              <a:t>에 대해 </a:t>
            </a:r>
            <a:r>
              <a:rPr lang="en-US" altLang="ko-KR" dirty="0" smtClean="0">
                <a:sym typeface="Wingdings" pitchFamily="2" charset="2"/>
              </a:rPr>
              <a:t>“</a:t>
            </a:r>
            <a:r>
              <a:rPr lang="ko-KR" altLang="en-US" dirty="0" smtClean="0">
                <a:sym typeface="Wingdings" pitchFamily="2" charset="2"/>
              </a:rPr>
              <a:t>정보주체</a:t>
            </a:r>
            <a:r>
              <a:rPr lang="en-US" altLang="ko-KR" dirty="0" smtClean="0">
                <a:sym typeface="Wingdings" pitchFamily="2" charset="2"/>
              </a:rPr>
              <a:t>”</a:t>
            </a:r>
            <a:r>
              <a:rPr lang="ko-KR" altLang="en-US" dirty="0" smtClean="0">
                <a:sym typeface="Wingdings" pitchFamily="2" charset="2"/>
              </a:rPr>
              <a:t>가 열람권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err="1" smtClean="0">
                <a:sym typeface="Wingdings" pitchFamily="2" charset="2"/>
              </a:rPr>
              <a:t>수정권</a:t>
            </a:r>
            <a:r>
              <a:rPr lang="ko-KR" altLang="en-US" dirty="0" smtClean="0">
                <a:sym typeface="Wingdings" pitchFamily="2" charset="2"/>
              </a:rPr>
              <a:t> 등 거의 소유권에 해당하는 권리를 부여하는 것</a:t>
            </a:r>
            <a:r>
              <a:rPr lang="en-US" altLang="ko-KR" dirty="0" smtClean="0">
                <a:sym typeface="Wingdings" pitchFamily="2" charset="2"/>
              </a:rPr>
              <a:t>. </a:t>
            </a:r>
          </a:p>
          <a:p>
            <a:r>
              <a:rPr lang="ko-KR" altLang="en-US" dirty="0" smtClean="0">
                <a:sym typeface="Wingdings" pitchFamily="2" charset="2"/>
              </a:rPr>
              <a:t>개인정보 중에서도 주민번호는 고유식별정보라 하여 별도 </a:t>
            </a:r>
            <a:r>
              <a:rPr lang="ko-KR" altLang="en-US" dirty="0" err="1" smtClean="0">
                <a:sym typeface="Wingdings" pitchFamily="2" charset="2"/>
              </a:rPr>
              <a:t>규율함</a:t>
            </a:r>
            <a:r>
              <a:rPr lang="en-US" altLang="ko-KR" dirty="0" smtClean="0">
                <a:sym typeface="Wingdings" pitchFamily="2" charset="2"/>
              </a:rPr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69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실명제 위헌결정 이후 </a:t>
            </a:r>
            <a:r>
              <a:rPr lang="en-US" altLang="ko-KR" dirty="0" smtClean="0"/>
              <a:t>3. </a:t>
            </a:r>
            <a:r>
              <a:rPr lang="ko-KR" altLang="en-US" dirty="0" err="1" smtClean="0"/>
              <a:t>동의없는</a:t>
            </a:r>
            <a:r>
              <a:rPr lang="ko-KR" altLang="en-US" dirty="0" smtClean="0"/>
              <a:t> 신원정보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자제공의 불법성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실명제결정</a:t>
            </a:r>
            <a:r>
              <a:rPr lang="en-US" altLang="ko-KR" dirty="0" smtClean="0"/>
              <a:t>: “</a:t>
            </a:r>
            <a:r>
              <a:rPr lang="ko-KR" altLang="en-US" u="sng" dirty="0"/>
              <a:t>모든 게시판 이용자의 본인확인정보를 수집하여 장기간 보관하도록 함으로써 </a:t>
            </a:r>
            <a:r>
              <a:rPr lang="en-US" altLang="ko-KR" u="sng" dirty="0" smtClean="0"/>
              <a:t>. . . </a:t>
            </a:r>
            <a:r>
              <a:rPr lang="ko-KR" altLang="en-US" u="sng" dirty="0" smtClean="0"/>
              <a:t>다른 </a:t>
            </a:r>
            <a:r>
              <a:rPr lang="ko-KR" altLang="en-US" u="sng" dirty="0"/>
              <a:t>목적에 활용될 수 있도록 하며</a:t>
            </a:r>
            <a:r>
              <a:rPr lang="en-US" altLang="ko-KR" u="sng" dirty="0"/>
              <a:t>,</a:t>
            </a:r>
            <a:r>
              <a:rPr lang="ko-KR" altLang="en-US" dirty="0"/>
              <a:t> </a:t>
            </a:r>
            <a:r>
              <a:rPr lang="ko-KR" altLang="en-US" u="sng" dirty="0" smtClean="0"/>
              <a:t>수사편의 </a:t>
            </a:r>
            <a:r>
              <a:rPr lang="ko-KR" altLang="en-US" u="sng" dirty="0"/>
              <a:t>등에 치우쳐 모든 국민을 </a:t>
            </a:r>
            <a:r>
              <a:rPr lang="en-US" altLang="ko-KR" u="sng" dirty="0" smtClean="0"/>
              <a:t>“</a:t>
            </a:r>
            <a:r>
              <a:rPr lang="ko-KR" altLang="en-US" u="sng" dirty="0" smtClean="0"/>
              <a:t>잠재적 범죄자</a:t>
            </a:r>
            <a:r>
              <a:rPr lang="en-US" altLang="ko-KR" u="sng" dirty="0" smtClean="0"/>
              <a:t>”</a:t>
            </a:r>
            <a:r>
              <a:rPr lang="ko-KR" altLang="en-US" u="sng" dirty="0" smtClean="0"/>
              <a:t>로</a:t>
            </a:r>
            <a:r>
              <a:rPr lang="en-US" altLang="ko-KR" u="sng" dirty="0" smtClean="0"/>
              <a:t>. . .”</a:t>
            </a:r>
            <a:endParaRPr lang="ko-KR" altLang="en-US" dirty="0"/>
          </a:p>
          <a:p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여기서 </a:t>
            </a:r>
            <a:r>
              <a:rPr lang="en-US" altLang="ko-KR" dirty="0" smtClean="0">
                <a:sym typeface="Wingdings" pitchFamily="2" charset="2"/>
              </a:rPr>
              <a:t>“</a:t>
            </a:r>
            <a:r>
              <a:rPr lang="ko-KR" altLang="en-US" dirty="0" smtClean="0">
                <a:sym typeface="Wingdings" pitchFamily="2" charset="2"/>
              </a:rPr>
              <a:t>다른 목적</a:t>
            </a:r>
            <a:r>
              <a:rPr lang="en-US" altLang="ko-KR" dirty="0" smtClean="0">
                <a:sym typeface="Wingdings" pitchFamily="2" charset="2"/>
              </a:rPr>
              <a:t>”</a:t>
            </a:r>
            <a:r>
              <a:rPr lang="ko-KR" altLang="en-US" dirty="0" smtClean="0">
                <a:sym typeface="Wingdings" pitchFamily="2" charset="2"/>
              </a:rPr>
              <a:t>과 </a:t>
            </a:r>
            <a:r>
              <a:rPr lang="en-US" altLang="ko-KR" dirty="0" smtClean="0">
                <a:sym typeface="Wingdings" pitchFamily="2" charset="2"/>
              </a:rPr>
              <a:t>“</a:t>
            </a:r>
            <a:r>
              <a:rPr lang="ko-KR" altLang="en-US" dirty="0" smtClean="0">
                <a:sym typeface="Wingdings" pitchFamily="2" charset="2"/>
              </a:rPr>
              <a:t>수사편의</a:t>
            </a:r>
            <a:r>
              <a:rPr lang="en-US" altLang="ko-KR" dirty="0" smtClean="0">
                <a:sym typeface="Wingdings" pitchFamily="2" charset="2"/>
              </a:rPr>
              <a:t>”</a:t>
            </a:r>
            <a:r>
              <a:rPr lang="ko-KR" altLang="en-US" dirty="0" smtClean="0">
                <a:sym typeface="Wingdings" pitchFamily="2" charset="2"/>
              </a:rPr>
              <a:t>는 무엇인가</a:t>
            </a:r>
            <a:r>
              <a:rPr lang="en-US" altLang="ko-KR" dirty="0" smtClean="0">
                <a:sym typeface="Wingdings" pitchFamily="2" charset="2"/>
              </a:rPr>
              <a:t>?  </a:t>
            </a:r>
            <a:r>
              <a:rPr lang="ko-KR" altLang="en-US" dirty="0" smtClean="0">
                <a:sym typeface="Wingdings" pitchFamily="2" charset="2"/>
              </a:rPr>
              <a:t>전기통신사업법 제</a:t>
            </a:r>
            <a:r>
              <a:rPr lang="en-US" altLang="ko-KR" dirty="0" smtClean="0">
                <a:sym typeface="Wingdings" pitchFamily="2" charset="2"/>
              </a:rPr>
              <a:t>83</a:t>
            </a:r>
            <a:r>
              <a:rPr lang="ko-KR" altLang="en-US" dirty="0" smtClean="0">
                <a:sym typeface="Wingdings" pitchFamily="2" charset="2"/>
              </a:rPr>
              <a:t>조 하의 통신자료제공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87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전기통신사업법 상의 통신자료제공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ko-KR" altLang="en-US" dirty="0"/>
              <a:t>제</a:t>
            </a:r>
            <a:r>
              <a:rPr lang="en-US" altLang="ko-KR" dirty="0"/>
              <a:t>83</a:t>
            </a:r>
            <a:r>
              <a:rPr lang="ko-KR" altLang="en-US" dirty="0"/>
              <a:t>조</a:t>
            </a:r>
            <a:r>
              <a:rPr lang="en-US" altLang="ko-KR" dirty="0"/>
              <a:t>(</a:t>
            </a:r>
            <a:r>
              <a:rPr lang="ko-KR" altLang="en-US" dirty="0"/>
              <a:t>통신비밀의 보호</a:t>
            </a:r>
            <a:r>
              <a:rPr lang="en-US" altLang="ko-KR" dirty="0"/>
              <a:t>)</a:t>
            </a:r>
            <a:r>
              <a:rPr lang="ko-KR" altLang="en-US" dirty="0"/>
              <a:t> ① 누구든지 전기통신사업자가 취급 중에 있는 통신의 비밀을 침해하거나 누설하여서는 아니 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. . .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/>
              <a:t>③ 전기통신사업자는 법원</a:t>
            </a:r>
            <a:r>
              <a:rPr lang="en-US" altLang="ko-KR" dirty="0"/>
              <a:t>, </a:t>
            </a:r>
            <a:r>
              <a:rPr lang="ko-KR" altLang="en-US" dirty="0"/>
              <a:t>검사 또는 수사관서의 </a:t>
            </a:r>
            <a:r>
              <a:rPr lang="ko-KR" altLang="en-US" dirty="0" smtClean="0"/>
              <a:t>장</a:t>
            </a:r>
            <a:r>
              <a:rPr lang="en-US" altLang="ko-KR" dirty="0" smtClean="0"/>
              <a:t>, </a:t>
            </a:r>
            <a:r>
              <a:rPr lang="ko-KR" altLang="en-US" dirty="0"/>
              <a:t>정보수사기관의 장이 재판</a:t>
            </a:r>
            <a:r>
              <a:rPr lang="en-US" altLang="ko-KR" dirty="0"/>
              <a:t>, </a:t>
            </a:r>
            <a:r>
              <a:rPr lang="ko-KR" altLang="en-US" dirty="0" smtClean="0"/>
              <a:t>수사</a:t>
            </a:r>
            <a:r>
              <a:rPr lang="en-US" altLang="ko-KR" dirty="0" smtClean="0"/>
              <a:t>, </a:t>
            </a:r>
            <a:r>
              <a:rPr lang="ko-KR" altLang="en-US" dirty="0"/>
              <a:t>형의 집행 또는 국가안전보장에 대한 </a:t>
            </a:r>
            <a:r>
              <a:rPr lang="ko-KR" altLang="en-US" dirty="0" err="1"/>
              <a:t>위해를</a:t>
            </a:r>
            <a:r>
              <a:rPr lang="ko-KR" altLang="en-US" dirty="0"/>
              <a:t> 방지하기 위한 정보수집을 위하여 다음 각 호의 자료의 열람이나 제출</a:t>
            </a:r>
            <a:r>
              <a:rPr lang="en-US" altLang="ko-KR" dirty="0"/>
              <a:t>(</a:t>
            </a:r>
            <a:r>
              <a:rPr lang="ko-KR" altLang="en-US" dirty="0"/>
              <a:t>이하 </a:t>
            </a:r>
            <a:r>
              <a:rPr lang="en-US" altLang="ko-KR" dirty="0"/>
              <a:t>"</a:t>
            </a:r>
            <a:r>
              <a:rPr lang="ko-KR" altLang="en-US" dirty="0"/>
              <a:t>통신자료제공</a:t>
            </a:r>
            <a:r>
              <a:rPr lang="en-US" altLang="ko-KR" dirty="0"/>
              <a:t>"</a:t>
            </a:r>
            <a:r>
              <a:rPr lang="ko-KR" altLang="en-US" dirty="0"/>
              <a:t>이라 한다</a:t>
            </a:r>
            <a:r>
              <a:rPr lang="en-US" altLang="ko-KR" dirty="0"/>
              <a:t>)</a:t>
            </a:r>
            <a:r>
              <a:rPr lang="ko-KR" altLang="en-US" dirty="0"/>
              <a:t>을 요청하면 그 요청에 따를 수 있다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1. </a:t>
            </a:r>
            <a:r>
              <a:rPr lang="ko-KR" altLang="en-US" dirty="0"/>
              <a:t>이용자의 성명</a:t>
            </a:r>
          </a:p>
          <a:p>
            <a:pPr marL="0" indent="0" fontAlgn="base">
              <a:buNone/>
            </a:pPr>
            <a:r>
              <a:rPr lang="en-US" altLang="ko-KR" dirty="0"/>
              <a:t>2. </a:t>
            </a:r>
            <a:r>
              <a:rPr lang="ko-KR" altLang="en-US" dirty="0"/>
              <a:t>이용자의 주민등록번호</a:t>
            </a:r>
          </a:p>
          <a:p>
            <a:pPr marL="0" indent="0" fontAlgn="base">
              <a:buNone/>
            </a:pPr>
            <a:r>
              <a:rPr lang="en-US" altLang="ko-KR" dirty="0"/>
              <a:t>3. </a:t>
            </a:r>
            <a:r>
              <a:rPr lang="ko-KR" altLang="en-US" dirty="0"/>
              <a:t>이용자의 주소</a:t>
            </a:r>
          </a:p>
          <a:p>
            <a:pPr marL="0" indent="0" fontAlgn="base">
              <a:buNone/>
            </a:pPr>
            <a:r>
              <a:rPr lang="en-US" altLang="ko-KR" dirty="0"/>
              <a:t>4. </a:t>
            </a:r>
            <a:r>
              <a:rPr lang="ko-KR" altLang="en-US" dirty="0"/>
              <a:t>이용자의 전화번호</a:t>
            </a:r>
          </a:p>
          <a:p>
            <a:pPr marL="0" indent="0" fontAlgn="base">
              <a:buNone/>
            </a:pPr>
            <a:r>
              <a:rPr lang="en-US" altLang="ko-KR" dirty="0"/>
              <a:t>5. </a:t>
            </a:r>
            <a:r>
              <a:rPr lang="ko-KR" altLang="en-US" dirty="0"/>
              <a:t>이용자의 아이디</a:t>
            </a:r>
            <a:r>
              <a:rPr lang="en-US" altLang="ko-KR" dirty="0"/>
              <a:t>(</a:t>
            </a:r>
            <a:r>
              <a:rPr lang="ko-KR" altLang="en-US" dirty="0"/>
              <a:t>컴퓨터시스템이나 통신망의 정당한 이용자임을 알아보기 위한 이용자 식별부호를 말한다</a:t>
            </a:r>
            <a:r>
              <a:rPr lang="en-US" altLang="ko-KR" dirty="0"/>
              <a:t>)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6. </a:t>
            </a:r>
            <a:r>
              <a:rPr lang="ko-KR" altLang="en-US" dirty="0"/>
              <a:t>이용자의 가입일 또는 </a:t>
            </a:r>
            <a:r>
              <a:rPr lang="ko-KR" altLang="en-US" dirty="0" smtClean="0"/>
              <a:t>해지일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666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통신자료제공의 합법적 가능성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US" altLang="ko-KR" dirty="0" smtClean="0"/>
              <a:t>&lt;&lt;</a:t>
            </a:r>
            <a:r>
              <a:rPr lang="ko-KR" altLang="en-US" dirty="0" err="1" smtClean="0"/>
              <a:t>포털사</a:t>
            </a:r>
            <a:r>
              <a:rPr lang="ko-KR" altLang="en-US" dirty="0" smtClean="0"/>
              <a:t> 개인정보취급방침의 내용</a:t>
            </a:r>
            <a:r>
              <a:rPr lang="en-US" altLang="ko-KR" dirty="0" smtClean="0"/>
              <a:t>&gt;&gt; </a:t>
            </a:r>
          </a:p>
          <a:p>
            <a:pPr marL="0" indent="0" fontAlgn="base">
              <a:buNone/>
            </a:pPr>
            <a:r>
              <a:rPr lang="en-US" altLang="ko-KR" dirty="0"/>
              <a:t>2. </a:t>
            </a:r>
            <a:r>
              <a:rPr lang="ko-KR" altLang="en-US" dirty="0"/>
              <a:t>개인정보의 수집 및 이용목적</a:t>
            </a:r>
          </a:p>
          <a:p>
            <a:pPr marL="0" indent="0" fontAlgn="base">
              <a:buNone/>
            </a:pPr>
            <a:r>
              <a:rPr lang="ko-KR" altLang="en-US" dirty="0" smtClean="0"/>
              <a:t>  가</a:t>
            </a:r>
            <a:r>
              <a:rPr lang="en-US" altLang="ko-KR" dirty="0"/>
              <a:t>. </a:t>
            </a:r>
            <a:r>
              <a:rPr lang="ko-KR" altLang="en-US" dirty="0"/>
              <a:t>서비스 제공에 관한 계약 이행 및 서비스 제공에 따른 요금정산</a:t>
            </a:r>
          </a:p>
          <a:p>
            <a:pPr marL="0" indent="0" fontAlgn="base">
              <a:buNone/>
            </a:pPr>
            <a:r>
              <a:rPr lang="ko-KR" altLang="en-US" dirty="0" smtClean="0"/>
              <a:t>  나</a:t>
            </a:r>
            <a:r>
              <a:rPr lang="en-US" altLang="ko-KR" dirty="0"/>
              <a:t>. </a:t>
            </a:r>
            <a:r>
              <a:rPr lang="ko-KR" altLang="en-US" dirty="0"/>
              <a:t>회원관리</a:t>
            </a:r>
          </a:p>
          <a:p>
            <a:pPr marL="0" indent="0" fontAlgn="base">
              <a:buNone/>
            </a:pPr>
            <a:r>
              <a:rPr lang="ko-KR" altLang="en-US" dirty="0" smtClean="0"/>
              <a:t>  다</a:t>
            </a:r>
            <a:r>
              <a:rPr lang="en-US" altLang="ko-KR" dirty="0"/>
              <a:t>. </a:t>
            </a:r>
            <a:r>
              <a:rPr lang="ko-KR" altLang="en-US" dirty="0"/>
              <a:t>신규 서비스 개발 및 </a:t>
            </a:r>
            <a:r>
              <a:rPr lang="ko-KR" altLang="en-US" dirty="0" err="1"/>
              <a:t>마케팅ㆍ광고에의</a:t>
            </a:r>
            <a:r>
              <a:rPr lang="ko-KR" altLang="en-US" dirty="0"/>
              <a:t> 활용</a:t>
            </a:r>
          </a:p>
          <a:p>
            <a:pPr marL="0" indent="0" fontAlgn="base">
              <a:buNone/>
            </a:pPr>
            <a:r>
              <a:rPr lang="en-US" altLang="ko-KR" dirty="0" smtClean="0"/>
              <a:t>3</a:t>
            </a:r>
            <a:r>
              <a:rPr lang="en-US" altLang="ko-KR" dirty="0"/>
              <a:t>. </a:t>
            </a:r>
            <a:r>
              <a:rPr lang="ko-KR" altLang="en-US" dirty="0"/>
              <a:t>개인정보의 공유 및 제공</a:t>
            </a:r>
          </a:p>
          <a:p>
            <a:pPr marL="0" indent="0" fontAlgn="base">
              <a:buNone/>
            </a:pPr>
            <a:r>
              <a:rPr lang="ko-KR" altLang="en-US" dirty="0"/>
              <a:t>피고는 이용자들의 개인정보를‘</a:t>
            </a:r>
            <a:r>
              <a:rPr lang="en-US" altLang="ko-KR" dirty="0"/>
              <a:t>2. </a:t>
            </a:r>
            <a:r>
              <a:rPr lang="ko-KR" altLang="en-US" dirty="0"/>
              <a:t>개인정보의 수집 및 이용목적’에서 고지한 </a:t>
            </a:r>
            <a:r>
              <a:rPr lang="ko-KR" altLang="en-US" dirty="0" smtClean="0"/>
              <a:t>범위</a:t>
            </a:r>
            <a:r>
              <a:rPr lang="en-US" altLang="ko-KR" dirty="0" smtClean="0"/>
              <a:t>. . </a:t>
            </a:r>
            <a:r>
              <a:rPr lang="ko-KR" altLang="en-US" dirty="0" smtClean="0"/>
              <a:t>를 </a:t>
            </a:r>
            <a:r>
              <a:rPr lang="ko-KR" altLang="en-US" dirty="0"/>
              <a:t>초과하여 </a:t>
            </a:r>
            <a:r>
              <a:rPr lang="ko-KR" altLang="en-US" dirty="0" smtClean="0"/>
              <a:t>이용하거나</a:t>
            </a:r>
            <a:r>
              <a:rPr lang="en-US" altLang="ko-KR" dirty="0" smtClean="0"/>
              <a:t>. . .</a:t>
            </a:r>
            <a:r>
              <a:rPr lang="ko-KR" altLang="en-US" dirty="0" smtClean="0"/>
              <a:t>외부에 </a:t>
            </a:r>
            <a:r>
              <a:rPr lang="ko-KR" altLang="en-US" dirty="0"/>
              <a:t>공개하지 않습니다</a:t>
            </a:r>
            <a:r>
              <a:rPr lang="en-US" altLang="ko-KR" dirty="0"/>
              <a:t>. 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/>
              <a:t>아래의 경우에는 예외로 합니다</a:t>
            </a:r>
            <a:r>
              <a:rPr lang="en-US" altLang="ko-KR" dirty="0"/>
              <a:t>. 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- </a:t>
            </a:r>
            <a:r>
              <a:rPr lang="ko-KR" altLang="en-US" dirty="0"/>
              <a:t>이용자들이 사전에 공개에 동의한 경우</a:t>
            </a:r>
          </a:p>
          <a:p>
            <a:pPr marL="0" indent="0" fontAlgn="base">
              <a:buNone/>
            </a:pPr>
            <a:r>
              <a:rPr lang="en-US" altLang="ko-KR" dirty="0"/>
              <a:t>- </a:t>
            </a:r>
            <a:r>
              <a:rPr lang="ko-KR" altLang="en-US" b="1" u="sng" dirty="0">
                <a:solidFill>
                  <a:srgbClr val="0070C0"/>
                </a:solidFill>
              </a:rPr>
              <a:t>법령의 규정에 의거하거나 수사 목적으로 법령에 정해진 절차와 방법에 따라 수사기관의 요구가 있는 경우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66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판결문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김상준판사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서울고등 </a:t>
            </a:r>
            <a:r>
              <a:rPr lang="en-US" altLang="ko-KR" dirty="0" smtClean="0"/>
              <a:t>2011</a:t>
            </a:r>
            <a:r>
              <a:rPr lang="ko-KR" altLang="en-US" dirty="0" smtClean="0"/>
              <a:t>나</a:t>
            </a:r>
            <a:r>
              <a:rPr lang="en-US" altLang="ko-KR" dirty="0" smtClean="0"/>
              <a:t>19012)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전기통신사업법</a:t>
            </a:r>
            <a:r>
              <a:rPr lang="en-US" altLang="ko-KR" dirty="0" smtClean="0"/>
              <a:t>. . .</a:t>
            </a:r>
            <a:r>
              <a:rPr lang="ko-KR" altLang="en-US" dirty="0" smtClean="0"/>
              <a:t>은 </a:t>
            </a:r>
            <a:r>
              <a:rPr lang="ko-KR" altLang="en-US" dirty="0"/>
              <a:t>일반적인 수사협조 의무를 확인하고 있을 뿐이어서 </a:t>
            </a:r>
            <a:r>
              <a:rPr lang="ko-KR" altLang="en-US" u="sng" dirty="0"/>
              <a:t>전기통신사업자가 수사기관의 개인정보 제공 요청에 따라야 할 어떠한 의무도 없을 뿐더러</a:t>
            </a:r>
            <a:r>
              <a:rPr lang="en-US" altLang="ko-KR" dirty="0"/>
              <a:t>, </a:t>
            </a:r>
            <a:r>
              <a:rPr lang="ko-KR" altLang="en-US" dirty="0"/>
              <a:t>전기통신사업자가 이에 응하지 않을 경우 수사기관으로서는 법관으로부터 영장을 </a:t>
            </a:r>
            <a:r>
              <a:rPr lang="ko-KR" altLang="en-US" dirty="0" err="1"/>
              <a:t>발부받아</a:t>
            </a:r>
            <a:r>
              <a:rPr lang="ko-KR" altLang="en-US" dirty="0"/>
              <a:t> 해당 자료를 취득할 수 있고 또한 그러한 수사업무처리가 원칙적 모습이 되어야 하는 것이 영장주의를 천명한 헌법원칙에 </a:t>
            </a:r>
            <a:r>
              <a:rPr lang="ko-KR" altLang="en-US" dirty="0" smtClean="0"/>
              <a:t>부합한다</a:t>
            </a:r>
            <a:r>
              <a:rPr lang="en-US" altLang="ko-KR" dirty="0" smtClean="0"/>
              <a:t>(</a:t>
            </a:r>
            <a:r>
              <a:rPr lang="ko-KR" altLang="en-US" u="sng" dirty="0" smtClean="0"/>
              <a:t>각주</a:t>
            </a:r>
            <a:r>
              <a:rPr lang="en-US" altLang="ko-KR" u="sng" dirty="0" smtClean="0"/>
              <a:t>: </a:t>
            </a:r>
            <a:r>
              <a:rPr lang="ko-KR" altLang="en-US" u="sng" dirty="0" smtClean="0"/>
              <a:t>수사관서의 </a:t>
            </a:r>
            <a:r>
              <a:rPr lang="ko-KR" altLang="en-US" u="sng" dirty="0"/>
              <a:t>장이 구 전기통신사업법에 근거하여 개인정보 제공을 요청하는 행위는 형사소송법 제</a:t>
            </a:r>
            <a:r>
              <a:rPr lang="en-US" altLang="ko-KR" u="sng" dirty="0"/>
              <a:t>199</a:t>
            </a:r>
            <a:r>
              <a:rPr lang="ko-KR" altLang="en-US" u="sng" dirty="0"/>
              <a:t>조에서 규정하고 있는 임의수사의 일종이라 할 것이다</a:t>
            </a:r>
            <a:r>
              <a:rPr lang="en-US" altLang="ko-KR" u="sng" dirty="0"/>
              <a:t>(</a:t>
            </a:r>
            <a:r>
              <a:rPr lang="ko-KR" altLang="en-US" u="sng" dirty="0"/>
              <a:t>헌법재판소 </a:t>
            </a:r>
            <a:r>
              <a:rPr lang="en-US" altLang="ko-KR" u="sng" dirty="0"/>
              <a:t>2012. 8. 23. 2010</a:t>
            </a:r>
            <a:r>
              <a:rPr lang="ko-KR" altLang="en-US" u="sng" dirty="0" err="1" smtClean="0"/>
              <a:t>헌마</a:t>
            </a:r>
            <a:r>
              <a:rPr lang="ko-KR" altLang="en-US" u="sng" dirty="0" smtClean="0"/>
              <a:t> </a:t>
            </a:r>
            <a:r>
              <a:rPr lang="en-US" altLang="ko-KR" u="sng" dirty="0"/>
              <a:t>439</a:t>
            </a:r>
            <a:r>
              <a:rPr lang="ko-KR" altLang="en-US" u="sng" dirty="0"/>
              <a:t> 결정 </a:t>
            </a:r>
            <a:r>
              <a:rPr lang="ko-KR" altLang="en-US" u="sng" dirty="0" smtClean="0"/>
              <a:t>참조</a:t>
            </a:r>
            <a:r>
              <a:rPr lang="en-US" altLang="ko-KR" u="sng" dirty="0" smtClean="0"/>
              <a:t>)</a:t>
            </a:r>
            <a:r>
              <a:rPr lang="en-US" altLang="ko-KR" dirty="0" smtClean="0"/>
              <a:t>)”</a:t>
            </a: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 smtClean="0">
                <a:sym typeface="Wingdings" pitchFamily="2" charset="2"/>
              </a:rPr>
              <a:t>약관 위반에 의한 개인정보자기결정권 침해</a:t>
            </a:r>
            <a:r>
              <a:rPr lang="en-US" altLang="ko-KR" dirty="0" smtClean="0">
                <a:sym typeface="Wingdings" pitchFamily="2" charset="2"/>
              </a:rPr>
              <a:t>. </a:t>
            </a:r>
            <a:r>
              <a:rPr lang="ko-KR" altLang="en-US" b="1" dirty="0" smtClean="0">
                <a:sym typeface="Wingdings" pitchFamily="2" charset="2"/>
              </a:rPr>
              <a:t>개인정보보호법</a:t>
            </a:r>
            <a:r>
              <a:rPr lang="ko-KR" altLang="en-US" dirty="0" smtClean="0">
                <a:sym typeface="Wingdings" pitchFamily="2" charset="2"/>
              </a:rPr>
              <a:t>도 위반</a:t>
            </a:r>
            <a:r>
              <a:rPr lang="en-US" altLang="ko-KR" dirty="0" smtClean="0">
                <a:sym typeface="Wingdings" pitchFamily="2" charset="2"/>
              </a:rPr>
              <a:t>?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9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중간정리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실명제 위헌결정 이후 </a:t>
            </a:r>
            <a:r>
              <a:rPr lang="en-US" altLang="ko-KR" dirty="0" smtClean="0"/>
              <a:t>1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err="1" smtClean="0"/>
              <a:t>청보법은</a:t>
            </a:r>
            <a:r>
              <a:rPr lang="ko-KR" altLang="en-US" dirty="0" smtClean="0"/>
              <a:t> 본인확인 요구</a:t>
            </a:r>
            <a:endParaRPr lang="en-US" altLang="ko-KR" dirty="0" smtClean="0"/>
          </a:p>
          <a:p>
            <a:r>
              <a:rPr lang="ko-KR" altLang="en-US" dirty="0" smtClean="0"/>
              <a:t>실명제 위헌결정 이후 </a:t>
            </a:r>
            <a:r>
              <a:rPr lang="en-US" altLang="ko-KR" dirty="0"/>
              <a:t>2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주민번호 수집금지 </a:t>
            </a:r>
            <a:r>
              <a:rPr lang="en-US" altLang="ko-KR" dirty="0" smtClean="0">
                <a:sym typeface="Wingdings" pitchFamily="2" charset="2"/>
              </a:rPr>
              <a:t>. </a:t>
            </a:r>
            <a:r>
              <a:rPr lang="ko-KR" altLang="en-US" dirty="0" smtClean="0">
                <a:sym typeface="Wingdings" pitchFamily="2" charset="2"/>
              </a:rPr>
              <a:t>직접본인확인 금지</a:t>
            </a:r>
            <a:r>
              <a:rPr lang="en-US" altLang="ko-KR" dirty="0" smtClean="0">
                <a:sym typeface="Wingdings" pitchFamily="2" charset="2"/>
              </a:rPr>
              <a:t>. </a:t>
            </a:r>
          </a:p>
          <a:p>
            <a:r>
              <a:rPr lang="ko-KR" altLang="en-US" dirty="0" smtClean="0">
                <a:sym typeface="Wingdings" pitchFamily="2" charset="2"/>
              </a:rPr>
              <a:t>실명제 위헌결정 이후 </a:t>
            </a:r>
            <a:r>
              <a:rPr lang="en-US" altLang="ko-KR" dirty="0">
                <a:sym typeface="Wingdings" pitchFamily="2" charset="2"/>
              </a:rPr>
              <a:t>3</a:t>
            </a:r>
            <a:r>
              <a:rPr lang="en-US" altLang="ko-KR" dirty="0" smtClean="0">
                <a:sym typeface="Wingdings" pitchFamily="2" charset="2"/>
              </a:rPr>
              <a:t>  </a:t>
            </a:r>
            <a:r>
              <a:rPr lang="ko-KR" altLang="en-US" dirty="0" err="1" smtClean="0">
                <a:sym typeface="Wingdings" pitchFamily="2" charset="2"/>
              </a:rPr>
              <a:t>동의없는</a:t>
            </a:r>
            <a:r>
              <a:rPr lang="ko-KR" altLang="en-US" dirty="0" smtClean="0">
                <a:sym typeface="Wingdings" pitchFamily="2" charset="2"/>
              </a:rPr>
              <a:t> 개인정보 제</a:t>
            </a:r>
            <a:r>
              <a:rPr lang="en-US" altLang="ko-KR" dirty="0" smtClean="0">
                <a:sym typeface="Wingdings" pitchFamily="2" charset="2"/>
              </a:rPr>
              <a:t>3</a:t>
            </a:r>
            <a:r>
              <a:rPr lang="ko-KR" altLang="en-US" dirty="0" err="1" smtClean="0">
                <a:sym typeface="Wingdings" pitchFamily="2" charset="2"/>
              </a:rPr>
              <a:t>자제공을</a:t>
            </a:r>
            <a:r>
              <a:rPr lang="ko-KR" altLang="en-US" dirty="0" smtClean="0">
                <a:sym typeface="Wingdings" pitchFamily="2" charset="2"/>
              </a:rPr>
              <a:t> 불법으로 규정</a:t>
            </a:r>
            <a:r>
              <a:rPr lang="en-US" altLang="ko-KR" dirty="0" smtClean="0">
                <a:sym typeface="Wingdings" pitchFamily="2" charset="2"/>
              </a:rPr>
              <a:t>. </a:t>
            </a:r>
            <a:r>
              <a:rPr lang="ko-KR" altLang="en-US" dirty="0" smtClean="0">
                <a:sym typeface="Wingdings" pitchFamily="2" charset="2"/>
              </a:rPr>
              <a:t>수사 목표인 경우에도 </a:t>
            </a:r>
            <a:r>
              <a:rPr lang="en-US" altLang="ko-KR" dirty="0" smtClean="0">
                <a:sym typeface="Wingdings" pitchFamily="2" charset="2"/>
              </a:rPr>
              <a:t>“</a:t>
            </a:r>
            <a:r>
              <a:rPr lang="ko-KR" altLang="en-US" dirty="0" smtClean="0">
                <a:sym typeface="Wingdings" pitchFamily="2" charset="2"/>
              </a:rPr>
              <a:t>영장주의</a:t>
            </a:r>
            <a:r>
              <a:rPr lang="en-US" altLang="ko-KR" dirty="0" smtClean="0">
                <a:sym typeface="Wingdings" pitchFamily="2" charset="2"/>
              </a:rPr>
              <a:t>”</a:t>
            </a:r>
            <a:r>
              <a:rPr lang="ko-KR" altLang="en-US" dirty="0" smtClean="0">
                <a:sym typeface="Wingdings" pitchFamily="2" charset="2"/>
              </a:rPr>
              <a:t> 적용해야</a:t>
            </a:r>
            <a:r>
              <a:rPr lang="en-US" altLang="ko-KR" dirty="0" smtClean="0">
                <a:sym typeface="Wingdings" pitchFamily="2" charset="2"/>
              </a:rPr>
              <a:t>. </a:t>
            </a:r>
          </a:p>
          <a:p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err="1" smtClean="0">
                <a:sym typeface="Wingdings" pitchFamily="2" charset="2"/>
              </a:rPr>
              <a:t>주민번호없이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주민번호 제</a:t>
            </a:r>
            <a:r>
              <a:rPr lang="en-US" altLang="ko-KR" dirty="0" smtClean="0">
                <a:sym typeface="Wingdings" pitchFamily="2" charset="2"/>
              </a:rPr>
              <a:t>3</a:t>
            </a:r>
            <a:r>
              <a:rPr lang="ko-KR" altLang="en-US" dirty="0" smtClean="0">
                <a:sym typeface="Wingdings" pitchFamily="2" charset="2"/>
              </a:rPr>
              <a:t>자로부터 제공받지 않고 어떻게 본인확인 가능한가</a:t>
            </a:r>
            <a:r>
              <a:rPr lang="en-US" altLang="ko-KR" dirty="0" smtClean="0">
                <a:sym typeface="Wingdings" pitchFamily="2" charset="2"/>
              </a:rPr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85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본인확인기관의 출현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ko-KR" altLang="en-US" b="1" dirty="0" err="1" smtClean="0"/>
              <a:t>망법</a:t>
            </a:r>
            <a:r>
              <a:rPr lang="ko-KR" altLang="en-US" b="1" dirty="0" smtClean="0"/>
              <a:t> 제</a:t>
            </a:r>
            <a:r>
              <a:rPr lang="en-US" altLang="ko-KR" b="1" dirty="0"/>
              <a:t>23</a:t>
            </a:r>
            <a:r>
              <a:rPr lang="ko-KR" altLang="en-US" b="1" dirty="0"/>
              <a:t>조의</a:t>
            </a:r>
            <a:r>
              <a:rPr lang="en-US" altLang="ko-KR" b="1" dirty="0"/>
              <a:t>3(</a:t>
            </a:r>
            <a:r>
              <a:rPr lang="ko-KR" altLang="en-US" b="1" dirty="0"/>
              <a:t>본인확인기관의 지정 등</a:t>
            </a:r>
            <a:r>
              <a:rPr lang="en-US" altLang="ko-KR" b="1" dirty="0"/>
              <a:t>)</a:t>
            </a:r>
            <a:r>
              <a:rPr lang="ko-KR" altLang="en-US" dirty="0"/>
              <a:t> ① 방송통신위원회는 다음 각 호의 사항을 심사하여 대체수단의 개발</a:t>
            </a:r>
            <a:r>
              <a:rPr lang="en-US" altLang="ko-KR" dirty="0"/>
              <a:t>·</a:t>
            </a:r>
            <a:r>
              <a:rPr lang="ko-KR" altLang="en-US" dirty="0"/>
              <a:t>제공</a:t>
            </a:r>
            <a:r>
              <a:rPr lang="en-US" altLang="ko-KR" dirty="0"/>
              <a:t>·</a:t>
            </a:r>
            <a:r>
              <a:rPr lang="ko-KR" altLang="en-US" dirty="0"/>
              <a:t>관리 업무</a:t>
            </a:r>
            <a:r>
              <a:rPr lang="en-US" altLang="ko-KR" dirty="0"/>
              <a:t>(</a:t>
            </a:r>
            <a:r>
              <a:rPr lang="ko-KR" altLang="en-US" dirty="0"/>
              <a:t>이하 </a:t>
            </a:r>
            <a:r>
              <a:rPr lang="en-US" altLang="ko-KR" dirty="0"/>
              <a:t>"</a:t>
            </a:r>
            <a:r>
              <a:rPr lang="ko-KR" altLang="en-US" dirty="0"/>
              <a:t>본인확인업무</a:t>
            </a:r>
            <a:r>
              <a:rPr lang="en-US" altLang="ko-KR" dirty="0"/>
              <a:t>"</a:t>
            </a:r>
            <a:r>
              <a:rPr lang="ko-KR" altLang="en-US" dirty="0"/>
              <a:t>라 한다</a:t>
            </a:r>
            <a:r>
              <a:rPr lang="en-US" altLang="ko-KR" dirty="0"/>
              <a:t>)</a:t>
            </a:r>
            <a:r>
              <a:rPr lang="ko-KR" altLang="en-US" dirty="0"/>
              <a:t>를 안전하고 신뢰성 있게 수행할 능력이 있다고 인정되는 자를 본인확인기관으로 지정할 수 있다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1. </a:t>
            </a:r>
            <a:r>
              <a:rPr lang="ko-KR" altLang="en-US" dirty="0"/>
              <a:t>본인확인업무의 안전성 확보를 위한 물리적</a:t>
            </a:r>
            <a:r>
              <a:rPr lang="en-US" altLang="ko-KR" dirty="0"/>
              <a:t>·</a:t>
            </a:r>
            <a:r>
              <a:rPr lang="ko-KR" altLang="en-US" dirty="0"/>
              <a:t>기술적</a:t>
            </a:r>
            <a:r>
              <a:rPr lang="en-US" altLang="ko-KR" dirty="0"/>
              <a:t>·</a:t>
            </a:r>
            <a:r>
              <a:rPr lang="ko-KR" altLang="en-US" dirty="0"/>
              <a:t>관리적 조치계획</a:t>
            </a:r>
          </a:p>
          <a:p>
            <a:pPr marL="0" indent="0" fontAlgn="base">
              <a:buNone/>
            </a:pPr>
            <a:r>
              <a:rPr lang="en-US" altLang="ko-KR" dirty="0"/>
              <a:t>2. </a:t>
            </a:r>
            <a:r>
              <a:rPr lang="ko-KR" altLang="en-US" dirty="0"/>
              <a:t>본인확인업무의 수행을 위한 기술적</a:t>
            </a:r>
            <a:r>
              <a:rPr lang="en-US" altLang="ko-KR" dirty="0"/>
              <a:t>·</a:t>
            </a:r>
            <a:r>
              <a:rPr lang="ko-KR" altLang="en-US" dirty="0"/>
              <a:t>재정적 능력</a:t>
            </a:r>
          </a:p>
          <a:p>
            <a:pPr marL="0" indent="0" fontAlgn="base">
              <a:buNone/>
            </a:pPr>
            <a:r>
              <a:rPr lang="en-US" altLang="ko-KR" dirty="0" smtClean="0"/>
              <a:t>[</a:t>
            </a:r>
            <a:r>
              <a:rPr lang="ko-KR" altLang="en-US" dirty="0" err="1"/>
              <a:t>본조신설</a:t>
            </a:r>
            <a:r>
              <a:rPr lang="ko-KR" altLang="en-US" dirty="0"/>
              <a:t> </a:t>
            </a:r>
            <a:r>
              <a:rPr lang="en-US" altLang="ko-KR" dirty="0"/>
              <a:t>2011.4.5</a:t>
            </a:r>
            <a:r>
              <a:rPr lang="en-US" altLang="ko-KR" dirty="0" smtClean="0"/>
              <a:t>]</a:t>
            </a:r>
          </a:p>
          <a:p>
            <a:pPr fontAlgn="base">
              <a:buFont typeface="Wingdings"/>
              <a:buChar char="à"/>
            </a:pPr>
            <a:r>
              <a:rPr lang="ko-KR" altLang="en-US" b="1" u="sng" dirty="0" smtClean="0">
                <a:sym typeface="Wingdings" pitchFamily="2" charset="2"/>
              </a:rPr>
              <a:t>방송통신위원회는 </a:t>
            </a:r>
            <a:r>
              <a:rPr lang="en-US" altLang="ko-KR" b="1" u="sng" dirty="0" smtClean="0">
                <a:sym typeface="Wingdings" pitchFamily="2" charset="2"/>
              </a:rPr>
              <a:t>SKT, KT </a:t>
            </a:r>
            <a:r>
              <a:rPr lang="ko-KR" altLang="en-US" b="1" u="sng" dirty="0" smtClean="0">
                <a:sym typeface="Wingdings" pitchFamily="2" charset="2"/>
              </a:rPr>
              <a:t>등 </a:t>
            </a:r>
            <a:r>
              <a:rPr lang="ko-KR" altLang="en-US" b="1" u="sng" dirty="0" err="1" smtClean="0">
                <a:sym typeface="Wingdings" pitchFamily="2" charset="2"/>
              </a:rPr>
              <a:t>이통사를</a:t>
            </a:r>
            <a:r>
              <a:rPr lang="ko-KR" altLang="en-US" b="1" u="sng" dirty="0" smtClean="0">
                <a:sym typeface="Wingdings" pitchFamily="2" charset="2"/>
              </a:rPr>
              <a:t> 본인확인기관으로 지정함</a:t>
            </a:r>
            <a:r>
              <a:rPr lang="en-US" altLang="ko-KR" b="1" u="sng" dirty="0" smtClean="0">
                <a:sym typeface="Wingdings" pitchFamily="2" charset="2"/>
              </a:rPr>
              <a:t>.</a:t>
            </a:r>
            <a:r>
              <a:rPr lang="en-US" altLang="ko-KR" dirty="0" smtClean="0">
                <a:sym typeface="Wingdings" pitchFamily="2" charset="2"/>
              </a:rPr>
              <a:t> </a:t>
            </a:r>
          </a:p>
          <a:p>
            <a:pPr fontAlgn="base">
              <a:buFont typeface="Wingdings"/>
              <a:buChar char="à"/>
            </a:pPr>
            <a:r>
              <a:rPr lang="ko-KR" altLang="en-US" dirty="0" smtClean="0"/>
              <a:t>휴대폰의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휴대폰실명제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아래</a:t>
            </a:r>
            <a:r>
              <a:rPr lang="en-US" altLang="ko-KR" dirty="0" smtClean="0"/>
              <a:t>)</a:t>
            </a:r>
            <a:r>
              <a:rPr lang="ko-KR" altLang="en-US" dirty="0" smtClean="0"/>
              <a:t>만 제대로 유지된다면 매우 효율적인 본인확인도구임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인터넷이용자가 휴대폰번호만 입력하는 것이 아니라 이름과 주민번호까지 입력시키고 해당 휴대폰의 소유주인지 확인한 후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인증번호 입력까지 할 경우</a:t>
            </a:r>
            <a:r>
              <a:rPr lang="en-US" altLang="ko-KR" b="1" u="sng" dirty="0" smtClean="0">
                <a:solidFill>
                  <a:srgbClr val="FF0000"/>
                </a:solidFill>
              </a:rPr>
              <a:t>.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이를 위해서는 </a:t>
            </a:r>
            <a:r>
              <a:rPr lang="ko-KR" altLang="en-US" b="1" u="sng" dirty="0" err="1" smtClean="0">
                <a:solidFill>
                  <a:srgbClr val="FF0000"/>
                </a:solidFill>
              </a:rPr>
              <a:t>이통사들이</a:t>
            </a:r>
            <a:r>
              <a:rPr lang="ko-KR" altLang="en-US" b="1" u="sng" dirty="0" smtClean="0">
                <a:solidFill>
                  <a:srgbClr val="FF0000"/>
                </a:solidFill>
              </a:rPr>
              <a:t> </a:t>
            </a:r>
            <a:r>
              <a:rPr lang="ko-KR" altLang="en-US" b="1" u="sng" dirty="0" err="1" smtClean="0">
                <a:solidFill>
                  <a:srgbClr val="FF0000"/>
                </a:solidFill>
              </a:rPr>
              <a:t>휴대폰등록시</a:t>
            </a:r>
            <a:r>
              <a:rPr lang="ko-KR" altLang="en-US" b="1" u="sng" dirty="0" smtClean="0">
                <a:solidFill>
                  <a:srgbClr val="FF0000"/>
                </a:solidFill>
              </a:rPr>
              <a:t> 반드시 주민번호 수집을 해야 함</a:t>
            </a:r>
            <a:r>
              <a:rPr lang="en-US" altLang="ko-KR" b="1" u="sng" dirty="0" smtClean="0">
                <a:solidFill>
                  <a:srgbClr val="FF0000"/>
                </a:solidFill>
              </a:rPr>
              <a:t>. </a:t>
            </a:r>
          </a:p>
          <a:p>
            <a:pPr marL="0" indent="0" fontAlgn="base">
              <a:buNone/>
            </a:pPr>
            <a:r>
              <a:rPr lang="ko-KR" altLang="en-US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087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이통사</a:t>
            </a:r>
            <a:r>
              <a:rPr lang="ko-KR" altLang="en-US" dirty="0" smtClean="0"/>
              <a:t> 본인확인기관 지정의 정책적 타당성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ko-KR" altLang="en-US" dirty="0" smtClean="0"/>
              <a:t>본인확인기관 지정의 취지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전반적인 주민번호 수집금지를 통해 대량개인정보 </a:t>
            </a:r>
            <a:r>
              <a:rPr lang="ko-KR" altLang="en-US" dirty="0" err="1" smtClean="0"/>
              <a:t>유출시</a:t>
            </a:r>
            <a:r>
              <a:rPr lang="ko-KR" altLang="en-US" dirty="0" smtClean="0"/>
              <a:t> 피해최소화 </a:t>
            </a:r>
            <a:endParaRPr lang="en-US" altLang="ko-KR" dirty="0" smtClean="0"/>
          </a:p>
          <a:p>
            <a:pPr marL="0" indent="0" fontAlgn="base">
              <a:buNone/>
            </a:pPr>
            <a:endParaRPr lang="en-US" altLang="ko-KR" dirty="0"/>
          </a:p>
          <a:p>
            <a:pPr marL="0" indent="0" fontAlgn="base">
              <a:buNone/>
            </a:pPr>
            <a:r>
              <a:rPr lang="ko-KR" altLang="en-US" dirty="0" smtClean="0"/>
              <a:t>제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2(</a:t>
            </a:r>
            <a:r>
              <a:rPr lang="ko-KR" altLang="en-US" dirty="0" smtClean="0"/>
              <a:t>주민등록번호의 사용 제한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① </a:t>
            </a:r>
            <a:r>
              <a:rPr lang="ko-KR" altLang="en-US" b="1" u="sng" dirty="0" smtClean="0"/>
              <a:t>정보통신서비스 제공자는 다음 각 호의 어느 하나에 해당하는 경우를 제외하고는 이용자의 주민등록번호를 수집</a:t>
            </a:r>
            <a:r>
              <a:rPr lang="en-US" altLang="ko-KR" b="1" u="sng" dirty="0" smtClean="0"/>
              <a:t>·</a:t>
            </a:r>
            <a:r>
              <a:rPr lang="ko-KR" altLang="en-US" b="1" u="sng" dirty="0" smtClean="0"/>
              <a:t>이용할 수 없다</a:t>
            </a:r>
            <a:r>
              <a:rPr lang="en-US" altLang="ko-KR" b="1" u="sng" dirty="0" smtClean="0"/>
              <a:t>.</a:t>
            </a:r>
            <a:endParaRPr lang="ko-KR" altLang="en-US" b="1" u="sng" dirty="0" smtClean="0"/>
          </a:p>
          <a:p>
            <a:pPr marL="0" indent="0" fontAlgn="base"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3</a:t>
            </a:r>
            <a:r>
              <a:rPr lang="ko-KR" altLang="en-US" dirty="0" smtClean="0"/>
              <a:t>에 따라 본인확인기관으로 </a:t>
            </a:r>
            <a:r>
              <a:rPr lang="ko-KR" altLang="en-US" dirty="0" err="1" smtClean="0"/>
              <a:t>지정받은</a:t>
            </a:r>
            <a:r>
              <a:rPr lang="ko-KR" altLang="en-US" dirty="0" smtClean="0"/>
              <a:t> 경우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신평사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금융실명제에 따라 불가피하게 주민번호 수집</a:t>
            </a:r>
            <a:endParaRPr lang="en-US" altLang="ko-KR" dirty="0" smtClean="0"/>
          </a:p>
          <a:p>
            <a:r>
              <a:rPr lang="ko-KR" altLang="en-US" dirty="0" err="1" smtClean="0"/>
              <a:t>이통사들의</a:t>
            </a:r>
            <a:r>
              <a:rPr lang="ko-KR" altLang="en-US" dirty="0" smtClean="0"/>
              <a:t> 개인정보 대량유출 사례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err="1" smtClean="0">
                <a:sym typeface="Wingdings" pitchFamily="2" charset="2"/>
              </a:rPr>
              <a:t>Daum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en-US" altLang="ko-KR" dirty="0" err="1" smtClean="0">
                <a:sym typeface="Wingdings" pitchFamily="2" charset="2"/>
              </a:rPr>
              <a:t>Naver</a:t>
            </a:r>
            <a:r>
              <a:rPr lang="ko-KR" altLang="en-US" dirty="0" smtClean="0">
                <a:sym typeface="Wingdings" pitchFamily="2" charset="2"/>
              </a:rPr>
              <a:t>는 대량유출사태는 없었고 </a:t>
            </a:r>
            <a:r>
              <a:rPr lang="ko-KR" altLang="en-US" dirty="0" err="1" smtClean="0">
                <a:sym typeface="Wingdings" pitchFamily="2" charset="2"/>
              </a:rPr>
              <a:t>이통사들은</a:t>
            </a:r>
            <a:r>
              <a:rPr lang="ko-KR" altLang="en-US" dirty="0" smtClean="0">
                <a:sym typeface="Wingdings" pitchFamily="2" charset="2"/>
              </a:rPr>
              <a:t> 대량유출사태 있었음</a:t>
            </a:r>
            <a:r>
              <a:rPr lang="en-US" altLang="ko-KR" dirty="0" smtClean="0">
                <a:sym typeface="Wingdings" pitchFamily="2" charset="2"/>
              </a:rPr>
              <a:t>. </a:t>
            </a:r>
            <a:r>
              <a:rPr lang="ko-KR" altLang="en-US" dirty="0" err="1" smtClean="0">
                <a:sym typeface="Wingdings" pitchFamily="2" charset="2"/>
              </a:rPr>
              <a:t>이통사들에게</a:t>
            </a:r>
            <a:r>
              <a:rPr lang="ko-KR" altLang="en-US" dirty="0" smtClean="0">
                <a:sym typeface="Wingdings" pitchFamily="2" charset="2"/>
              </a:rPr>
              <a:t> 주민번호 수집 허용 타당한가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en-US" altLang="ko-KR" u="sng" dirty="0" smtClean="0">
                <a:sym typeface="Wingdings" pitchFamily="2" charset="2"/>
              </a:rPr>
              <a:t>(</a:t>
            </a:r>
            <a:r>
              <a:rPr lang="ko-KR" altLang="en-US" u="sng" dirty="0" smtClean="0">
                <a:sym typeface="Wingdings" pitchFamily="2" charset="2"/>
              </a:rPr>
              <a:t>반론</a:t>
            </a:r>
            <a:r>
              <a:rPr lang="en-US" altLang="ko-KR" u="sng" dirty="0" smtClean="0">
                <a:sym typeface="Wingdings" pitchFamily="2" charset="2"/>
              </a:rPr>
              <a:t>: </a:t>
            </a:r>
            <a:r>
              <a:rPr lang="ko-KR" altLang="en-US" u="sng" dirty="0" err="1" smtClean="0">
                <a:sym typeface="Wingdings" pitchFamily="2" charset="2"/>
              </a:rPr>
              <a:t>이통사</a:t>
            </a:r>
            <a:r>
              <a:rPr lang="ko-KR" altLang="en-US" u="sng" dirty="0" smtClean="0">
                <a:sym typeface="Wingdings" pitchFamily="2" charset="2"/>
              </a:rPr>
              <a:t> 본인확인방법 만이 </a:t>
            </a:r>
            <a:r>
              <a:rPr lang="ko-KR" altLang="en-US" u="sng" dirty="0" err="1" smtClean="0">
                <a:sym typeface="Wingdings" pitchFamily="2" charset="2"/>
              </a:rPr>
              <a:t>실효성있는</a:t>
            </a:r>
            <a:r>
              <a:rPr lang="ko-KR" altLang="en-US" u="sng" dirty="0" smtClean="0">
                <a:sym typeface="Wingdings" pitchFamily="2" charset="2"/>
              </a:rPr>
              <a:t> 본인확인이다</a:t>
            </a:r>
            <a:r>
              <a:rPr lang="en-US" altLang="ko-KR" u="sng" dirty="0" smtClean="0">
                <a:sym typeface="Wingdings" pitchFamily="2" charset="2"/>
              </a:rPr>
              <a:t>)</a:t>
            </a:r>
            <a:r>
              <a:rPr lang="en-US" altLang="ko-KR" dirty="0" smtClean="0">
                <a:sym typeface="Wingdings" pitchFamily="2" charset="2"/>
              </a:rPr>
              <a:t>   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76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이통사본인확인의</a:t>
            </a:r>
            <a:r>
              <a:rPr lang="ko-KR" altLang="en-US" dirty="0" smtClean="0"/>
              <a:t> 법적 타당성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통신자료제공의 본질은 사이버상의 행위의 행위자를 가려내는 것</a:t>
            </a:r>
            <a:endParaRPr lang="en-US" altLang="ko-KR" dirty="0" smtClean="0"/>
          </a:p>
          <a:p>
            <a:r>
              <a:rPr lang="ko-KR" altLang="en-US" dirty="0" smtClean="0"/>
              <a:t>본인확인 역시 사이버상의 행위</a:t>
            </a:r>
            <a:r>
              <a:rPr lang="en-US" altLang="ko-KR" dirty="0" smtClean="0"/>
              <a:t>(</a:t>
            </a:r>
            <a:r>
              <a:rPr lang="ko-KR" altLang="en-US" dirty="0" smtClean="0"/>
              <a:t>자신의 표지 입력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행위자를 가려내는 것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통신자료제공이 불법이라는 고등법원판결 하에서 현재 </a:t>
            </a:r>
            <a:r>
              <a:rPr lang="ko-KR" altLang="en-US" dirty="0" err="1" smtClean="0"/>
              <a:t>이통사의</a:t>
            </a:r>
            <a:r>
              <a:rPr lang="ko-KR" altLang="en-US" dirty="0" smtClean="0"/>
              <a:t> 본인확인기관 활동 가능한가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전기통신사업법</a:t>
            </a:r>
            <a:r>
              <a:rPr lang="en-US" altLang="ko-KR" dirty="0" smtClean="0"/>
              <a:t>83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3</a:t>
            </a:r>
            <a:r>
              <a:rPr lang="ko-KR" altLang="en-US" dirty="0" smtClean="0"/>
              <a:t>항과 </a:t>
            </a:r>
            <a:r>
              <a:rPr lang="ko-KR" altLang="en-US" dirty="0" err="1" smtClean="0"/>
              <a:t>망법</a:t>
            </a:r>
            <a:r>
              <a:rPr lang="ko-KR" altLang="en-US" dirty="0" smtClean="0"/>
              <a:t> 제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 </a:t>
            </a:r>
            <a:r>
              <a:rPr lang="ko-KR" altLang="en-US" dirty="0" smtClean="0"/>
              <a:t>모두 결국 본인확인업무를 허용은 하고 있으나 </a:t>
            </a:r>
            <a:r>
              <a:rPr lang="ko-KR" altLang="en-US" dirty="0" err="1" smtClean="0"/>
              <a:t>동의없는</a:t>
            </a:r>
            <a:r>
              <a:rPr lang="ko-KR" altLang="en-US" dirty="0" smtClean="0"/>
              <a:t> 제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자제공이라는</a:t>
            </a:r>
            <a:r>
              <a:rPr lang="ko-KR" altLang="en-US" dirty="0" smtClean="0"/>
              <a:t> 의미에서는 개인정보보호법 저촉 측면은 동일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23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호는 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2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항에 대한 예외일 뿐 개인정보보호법에 대한 예외가 아님</a:t>
            </a:r>
            <a:r>
              <a:rPr lang="en-US" altLang="ko-KR" dirty="0" smtClean="0"/>
              <a:t>. 83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3</a:t>
            </a:r>
            <a:r>
              <a:rPr lang="ko-KR" altLang="en-US" dirty="0" smtClean="0"/>
              <a:t>항도 같은 취지로 해석되기 때문에 고등법원 판결이 나오게 된 것임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그렇다면 </a:t>
            </a:r>
            <a:r>
              <a:rPr lang="ko-KR" altLang="en-US" dirty="0" err="1" smtClean="0"/>
              <a:t>신평사의</a:t>
            </a:r>
            <a:r>
              <a:rPr lang="ko-KR" altLang="en-US" dirty="0" smtClean="0"/>
              <a:t> 성인인증서비스는 개인정보보호법과 어떤 관계</a:t>
            </a:r>
            <a:r>
              <a:rPr lang="en-US" altLang="ko-KR" dirty="0" smtClean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1203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이통사</a:t>
            </a:r>
            <a:r>
              <a:rPr lang="ko-KR" altLang="en-US" dirty="0" smtClean="0"/>
              <a:t> 상황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err="1" smtClean="0"/>
              <a:t>이통사는</a:t>
            </a:r>
            <a:r>
              <a:rPr lang="ko-KR" altLang="en-US" dirty="0" smtClean="0"/>
              <a:t> 주민번호를 합법적으로 수집해오다가 </a:t>
            </a:r>
            <a:r>
              <a:rPr lang="en-US" altLang="ko-KR" dirty="0" smtClean="0"/>
              <a:t>2012</a:t>
            </a:r>
            <a:r>
              <a:rPr lang="ko-KR" altLang="en-US" dirty="0" smtClean="0"/>
              <a:t>년 후반부부터는 금지될 위험에 있었으나 </a:t>
            </a:r>
            <a:r>
              <a:rPr lang="ko-KR" altLang="en-US" dirty="0" err="1" smtClean="0"/>
              <a:t>망법상</a:t>
            </a:r>
            <a:r>
              <a:rPr lang="ko-KR" altLang="en-US" dirty="0" smtClean="0"/>
              <a:t>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본인확인기관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으로 인정되면서 주민번호 수집 계속 할 수 있게 되었음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그러나 본인확인기관이 되었다고 해서 아래 개인정보보호법조항으로부터 </a:t>
            </a:r>
            <a:r>
              <a:rPr lang="ko-KR" altLang="en-US" dirty="0" err="1" smtClean="0"/>
              <a:t>면제되는것일까</a:t>
            </a:r>
            <a:r>
              <a:rPr lang="en-US" altLang="ko-KR" dirty="0" smtClean="0"/>
              <a:t>? </a:t>
            </a:r>
          </a:p>
          <a:p>
            <a:pPr marL="0" indent="0" fontAlgn="base">
              <a:buNone/>
            </a:pPr>
            <a:endParaRPr lang="en-US" altLang="ko-KR" dirty="0"/>
          </a:p>
          <a:p>
            <a:pPr marL="0" indent="0" fontAlgn="base">
              <a:buNone/>
            </a:pPr>
            <a:r>
              <a:rPr lang="ko-KR" altLang="en-US" dirty="0" smtClean="0"/>
              <a:t>제</a:t>
            </a:r>
            <a:r>
              <a:rPr lang="en-US" altLang="ko-KR" dirty="0" smtClean="0"/>
              <a:t>24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고유식별정보의 처리 제한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① </a:t>
            </a:r>
            <a:r>
              <a:rPr lang="ko-KR" altLang="en-US" dirty="0" err="1" smtClean="0"/>
              <a:t>개인정보처리자는</a:t>
            </a:r>
            <a:r>
              <a:rPr lang="ko-KR" altLang="en-US" dirty="0" smtClean="0"/>
              <a:t> 다음 각 호의 경우를 제외하고는 </a:t>
            </a:r>
            <a:r>
              <a:rPr lang="en-US" altLang="ko-KR" dirty="0" smtClean="0"/>
              <a:t>[</a:t>
            </a:r>
            <a:r>
              <a:rPr lang="ko-KR" altLang="en-US" dirty="0" smtClean="0"/>
              <a:t>고유식별정보</a:t>
            </a:r>
            <a:r>
              <a:rPr lang="en-US" altLang="ko-KR" dirty="0" smtClean="0"/>
              <a:t>]</a:t>
            </a:r>
            <a:r>
              <a:rPr lang="ko-KR" altLang="en-US" dirty="0" smtClean="0"/>
              <a:t>를 처리할 수 없다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514350" indent="-514350" fontAlgn="base">
              <a:buAutoNum type="arabicPeriod"/>
            </a:pPr>
            <a:r>
              <a:rPr lang="ko-KR" altLang="en-US" b="1" u="sng" dirty="0" smtClean="0"/>
              <a:t>정보주체에게 제</a:t>
            </a:r>
            <a:r>
              <a:rPr lang="en-US" altLang="ko-KR" b="1" u="sng" dirty="0" smtClean="0"/>
              <a:t>15</a:t>
            </a:r>
            <a:r>
              <a:rPr lang="ko-KR" altLang="en-US" b="1" u="sng" dirty="0" smtClean="0"/>
              <a:t>조제</a:t>
            </a:r>
            <a:r>
              <a:rPr lang="en-US" altLang="ko-KR" b="1" u="sng" dirty="0" smtClean="0"/>
              <a:t>2</a:t>
            </a:r>
            <a:r>
              <a:rPr lang="ko-KR" altLang="en-US" b="1" u="sng" dirty="0" smtClean="0"/>
              <a:t>항 각 호 또는 제</a:t>
            </a:r>
            <a:r>
              <a:rPr lang="en-US" altLang="ko-KR" b="1" u="sng" dirty="0" smtClean="0"/>
              <a:t>17</a:t>
            </a:r>
            <a:r>
              <a:rPr lang="ko-KR" altLang="en-US" b="1" u="sng" dirty="0" smtClean="0"/>
              <a:t>조제</a:t>
            </a:r>
            <a:r>
              <a:rPr lang="en-US" altLang="ko-KR" b="1" u="sng" dirty="0" smtClean="0"/>
              <a:t>2</a:t>
            </a:r>
            <a:r>
              <a:rPr lang="ko-KR" altLang="en-US" b="1" u="sng" dirty="0" smtClean="0"/>
              <a:t>항 각 호의 사항을 알리고 다른 개인정보의 처리에 대한 동의와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별도로 동의</a:t>
            </a:r>
            <a:r>
              <a:rPr lang="ko-KR" altLang="en-US" b="1" u="sng" dirty="0" smtClean="0"/>
              <a:t>를 받은 경우</a:t>
            </a:r>
            <a:endParaRPr lang="en-US" altLang="ko-KR" b="1" u="sng" dirty="0" smtClean="0"/>
          </a:p>
          <a:p>
            <a:pPr marL="0" indent="0" fontAlgn="base">
              <a:buNone/>
            </a:pPr>
            <a:endParaRPr lang="ko-KR" altLang="en-US" b="1" u="sng" dirty="0" smtClean="0"/>
          </a:p>
          <a:p>
            <a:r>
              <a:rPr lang="ko-KR" altLang="en-US" dirty="0" smtClean="0"/>
              <a:t>반론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신규가입자들에게는 별도동의를 받으면 됨</a:t>
            </a:r>
            <a:r>
              <a:rPr lang="en-US" altLang="ko-KR" dirty="0" smtClean="0"/>
              <a:t>. </a:t>
            </a:r>
            <a:r>
              <a:rPr lang="en-US" altLang="ko-KR" dirty="0" smtClean="0"/>
              <a:t> </a:t>
            </a:r>
          </a:p>
          <a:p>
            <a:r>
              <a:rPr lang="ko-KR" altLang="en-US" dirty="0" err="1" smtClean="0"/>
              <a:t>이통사</a:t>
            </a:r>
            <a:r>
              <a:rPr lang="ko-KR" altLang="en-US" dirty="0" smtClean="0"/>
              <a:t> 입장에서는 주민번호 수집 계속하면 이득</a:t>
            </a:r>
            <a:r>
              <a:rPr lang="en-US" altLang="ko-KR" dirty="0" smtClean="0"/>
              <a:t>? </a:t>
            </a:r>
            <a:r>
              <a:rPr lang="ko-KR" altLang="en-US" dirty="0" err="1" smtClean="0"/>
              <a:t>과금입장에서</a:t>
            </a:r>
            <a:r>
              <a:rPr lang="ko-KR" altLang="en-US" dirty="0" smtClean="0"/>
              <a:t> 이득이고 본인확인서비스를 독점적으로 제공하면 더 큰 이득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2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인터넷실명제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err="1" smtClean="0"/>
              <a:t>망법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44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5 </a:t>
            </a:r>
            <a:r>
              <a:rPr lang="en-US" altLang="ko-KR" dirty="0" smtClean="0">
                <a:sym typeface="Wingdings" pitchFamily="2" charset="2"/>
              </a:rPr>
              <a:t>“</a:t>
            </a:r>
            <a:r>
              <a:rPr lang="ko-KR" altLang="en-US" dirty="0" smtClean="0">
                <a:sym typeface="Wingdings" pitchFamily="2" charset="2"/>
              </a:rPr>
              <a:t>게시판이용자의 본인확인</a:t>
            </a:r>
            <a:r>
              <a:rPr lang="en-US" altLang="ko-KR" dirty="0" smtClean="0">
                <a:sym typeface="Wingdings" pitchFamily="2" charset="2"/>
              </a:rPr>
              <a:t>”</a:t>
            </a:r>
          </a:p>
          <a:p>
            <a:r>
              <a:rPr lang="ko-KR" altLang="en-US" dirty="0" smtClean="0">
                <a:sym typeface="Wingdings" pitchFamily="2" charset="2"/>
              </a:rPr>
              <a:t>본인확인이란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smtClean="0">
                <a:sym typeface="Wingdings" pitchFamily="2" charset="2"/>
              </a:rPr>
              <a:t>신원확인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smtClean="0">
                <a:sym typeface="Wingdings" pitchFamily="2" charset="2"/>
              </a:rPr>
              <a:t>예</a:t>
            </a:r>
            <a:r>
              <a:rPr lang="en-US" altLang="ko-KR" dirty="0" smtClean="0">
                <a:sym typeface="Wingdings" pitchFamily="2" charset="2"/>
              </a:rPr>
              <a:t>) </a:t>
            </a:r>
            <a:r>
              <a:rPr lang="ko-KR" altLang="en-US" dirty="0" smtClean="0">
                <a:sym typeface="Wingdings" pitchFamily="2" charset="2"/>
              </a:rPr>
              <a:t>외국사이트 </a:t>
            </a:r>
            <a:r>
              <a:rPr lang="ko-KR" altLang="en-US" dirty="0" err="1" smtClean="0">
                <a:sym typeface="Wingdings" pitchFamily="2" charset="2"/>
              </a:rPr>
              <a:t>등록시</a:t>
            </a:r>
            <a:r>
              <a:rPr lang="ko-KR" altLang="en-US" dirty="0" smtClean="0">
                <a:sym typeface="Wingdings" pitchFamily="2" charset="2"/>
              </a:rPr>
              <a:t> 타 메일주소 입력 후 그 메일로 </a:t>
            </a:r>
            <a:r>
              <a:rPr lang="ko-KR" altLang="en-US" dirty="0" err="1" smtClean="0">
                <a:sym typeface="Wingdings" pitchFamily="2" charset="2"/>
              </a:rPr>
              <a:t>링크받는</a:t>
            </a:r>
            <a:r>
              <a:rPr lang="ko-KR" altLang="en-US" dirty="0" smtClean="0">
                <a:sym typeface="Wingdings" pitchFamily="2" charset="2"/>
              </a:rPr>
              <a:t> 것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본인확인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smtClean="0">
                <a:sym typeface="Wingdings" pitchFamily="2" charset="2"/>
              </a:rPr>
              <a:t>예</a:t>
            </a:r>
            <a:r>
              <a:rPr lang="en-US" altLang="ko-KR" dirty="0" smtClean="0">
                <a:sym typeface="Wingdings" pitchFamily="2" charset="2"/>
              </a:rPr>
              <a:t>) </a:t>
            </a:r>
            <a:r>
              <a:rPr lang="ko-KR" altLang="en-US" dirty="0" smtClean="0">
                <a:sym typeface="Wingdings" pitchFamily="2" charset="2"/>
              </a:rPr>
              <a:t>국내사이트에서 실명과 주민등록번호 조합 확인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본인확인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smtClean="0">
                <a:sym typeface="Wingdings" pitchFamily="2" charset="2"/>
              </a:rPr>
              <a:t>예</a:t>
            </a:r>
            <a:r>
              <a:rPr lang="en-US" altLang="ko-KR" dirty="0" smtClean="0">
                <a:sym typeface="Wingdings" pitchFamily="2" charset="2"/>
              </a:rPr>
              <a:t>) </a:t>
            </a:r>
            <a:r>
              <a:rPr lang="ko-KR" altLang="en-US" dirty="0" smtClean="0">
                <a:sym typeface="Wingdings" pitchFamily="2" charset="2"/>
              </a:rPr>
              <a:t>홍채인식</a:t>
            </a:r>
            <a:r>
              <a:rPr lang="ko-KR" altLang="en-US" dirty="0">
                <a:sym typeface="Wingdings" pitchFamily="2" charset="2"/>
              </a:rPr>
              <a:t>은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ko-KR" altLang="en-US" dirty="0" smtClean="0">
                <a:sym typeface="Wingdings" pitchFamily="2" charset="2"/>
              </a:rPr>
              <a:t>본인확인인가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smtClean="0">
                <a:sym typeface="Wingdings" pitchFamily="2" charset="2"/>
              </a:rPr>
              <a:t> 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비고유표지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err="1" smtClean="0">
                <a:sym typeface="Wingdings" pitchFamily="2" charset="2"/>
              </a:rPr>
              <a:t>준고유표지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진정고유표지 </a:t>
            </a:r>
            <a:r>
              <a:rPr lang="en-US" altLang="ko-KR" dirty="0" smtClean="0">
                <a:sym typeface="Wingdings" pitchFamily="2" charset="2"/>
              </a:rPr>
              <a:t> Anyway. </a:t>
            </a:r>
            <a:r>
              <a:rPr lang="ko-KR" altLang="en-US" dirty="0" smtClean="0">
                <a:sym typeface="Wingdings" pitchFamily="2" charset="2"/>
              </a:rPr>
              <a:t>어쨌든 우리나라에서는 </a:t>
            </a:r>
            <a:r>
              <a:rPr lang="ko-KR" altLang="en-US" dirty="0" err="1" smtClean="0">
                <a:sym typeface="Wingdings" pitchFamily="2" charset="2"/>
              </a:rPr>
              <a:t>준고유표지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주민번호수준</a:t>
            </a:r>
            <a:r>
              <a:rPr lang="en-US" altLang="ko-KR" dirty="0" smtClean="0">
                <a:sym typeface="Wingdings" pitchFamily="2" charset="2"/>
              </a:rPr>
              <a:t>)</a:t>
            </a:r>
            <a:r>
              <a:rPr lang="ko-KR" altLang="en-US" dirty="0" smtClean="0">
                <a:sym typeface="Wingdings" pitchFamily="2" charset="2"/>
              </a:rPr>
              <a:t>를 본인확인으로 </a:t>
            </a:r>
            <a:r>
              <a:rPr lang="ko-KR" altLang="en-US" dirty="0" err="1" smtClean="0">
                <a:sym typeface="Wingdings" pitchFamily="2" charset="2"/>
              </a:rPr>
              <a:t>지칭하고있음</a:t>
            </a:r>
            <a:endParaRPr lang="en-US" altLang="ko-KR" dirty="0" smtClean="0">
              <a:sym typeface="Wingdings" pitchFamily="2" charset="2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993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휴대폰실명제의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우리나라 휴대폰은 왜 선불</a:t>
            </a:r>
            <a:r>
              <a:rPr lang="en-US" altLang="ko-KR" dirty="0" smtClean="0"/>
              <a:t>/</a:t>
            </a:r>
            <a:r>
              <a:rPr lang="ko-KR" altLang="en-US" dirty="0" smtClean="0"/>
              <a:t>후불 모두 주민번호</a:t>
            </a:r>
            <a:r>
              <a:rPr lang="en-US" altLang="ko-KR" dirty="0" smtClean="0"/>
              <a:t>/</a:t>
            </a:r>
            <a:r>
              <a:rPr lang="ko-KR" altLang="en-US" dirty="0" smtClean="0"/>
              <a:t>실명을 등록해야 개통되는가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선불은 </a:t>
            </a:r>
            <a:r>
              <a:rPr lang="ko-KR" altLang="en-US" dirty="0" err="1" smtClean="0"/>
              <a:t>과금할</a:t>
            </a:r>
            <a:r>
              <a:rPr lang="ko-KR" altLang="en-US" dirty="0" smtClean="0"/>
              <a:t> 때 불필요</a:t>
            </a:r>
            <a:endParaRPr lang="en-US" altLang="ko-KR" dirty="0" smtClean="0"/>
          </a:p>
          <a:p>
            <a:r>
              <a:rPr lang="ko-KR" altLang="en-US" dirty="0" smtClean="0"/>
              <a:t>후불은 </a:t>
            </a:r>
            <a:r>
              <a:rPr lang="ko-KR" altLang="en-US" dirty="0" err="1" smtClean="0"/>
              <a:t>월과금</a:t>
            </a:r>
            <a:r>
              <a:rPr lang="ko-KR" altLang="en-US" dirty="0" smtClean="0"/>
              <a:t> 채무가 누적되면 서비스중단가능</a:t>
            </a:r>
            <a:r>
              <a:rPr lang="en-US" altLang="ko-KR" dirty="0" smtClean="0"/>
              <a:t>.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물론 초단기채무도 추심하려면 주민번호</a:t>
            </a:r>
            <a:r>
              <a:rPr lang="en-US" altLang="ko-KR" dirty="0" smtClean="0">
                <a:sym typeface="Wingdings" pitchFamily="2" charset="2"/>
              </a:rPr>
              <a:t>/</a:t>
            </a:r>
            <a:r>
              <a:rPr lang="ko-KR" altLang="en-US" dirty="0" smtClean="0">
                <a:sym typeface="Wingdings" pitchFamily="2" charset="2"/>
              </a:rPr>
              <a:t>실명 있으면 더욱 유리</a:t>
            </a:r>
            <a:r>
              <a:rPr lang="en-US" altLang="ko-KR" dirty="0" smtClean="0">
                <a:sym typeface="Wingdings" pitchFamily="2" charset="2"/>
              </a:rPr>
              <a:t>.</a:t>
            </a:r>
            <a:endParaRPr lang="en-US" altLang="ko-KR" dirty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대부분의 외국의 경우 주민번호</a:t>
            </a:r>
            <a:r>
              <a:rPr lang="en-US" altLang="ko-KR" dirty="0" smtClean="0">
                <a:sym typeface="Wingdings" pitchFamily="2" charset="2"/>
              </a:rPr>
              <a:t>/</a:t>
            </a:r>
            <a:r>
              <a:rPr lang="ko-KR" altLang="en-US" dirty="0" smtClean="0">
                <a:sym typeface="Wingdings" pitchFamily="2" charset="2"/>
              </a:rPr>
              <a:t>실명 등록 없이 </a:t>
            </a:r>
            <a:r>
              <a:rPr lang="en-US" altLang="ko-KR" dirty="0" smtClean="0">
                <a:sym typeface="Wingdings" pitchFamily="2" charset="2"/>
              </a:rPr>
              <a:t>USIM</a:t>
            </a:r>
            <a:r>
              <a:rPr lang="ko-KR" altLang="en-US" dirty="0" smtClean="0">
                <a:sym typeface="Wingdings" pitchFamily="2" charset="2"/>
              </a:rPr>
              <a:t>카드를 구매함으로써 이동통신 이용 가능함</a:t>
            </a:r>
            <a:r>
              <a:rPr lang="en-US" altLang="ko-KR" dirty="0" smtClean="0">
                <a:sym typeface="Wingdings" pitchFamily="2" charset="2"/>
              </a:rPr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63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과거 전기통신사업법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ko-KR" altLang="en-US" b="1" dirty="0"/>
              <a:t>구 전기통신사업법</a:t>
            </a:r>
            <a:r>
              <a:rPr lang="en-US" altLang="ko-KR" b="1" dirty="0"/>
              <a:t>(2000. 1. 28. </a:t>
            </a:r>
            <a:r>
              <a:rPr lang="ko-KR" altLang="en-US" b="1" dirty="0"/>
              <a:t>법률 제</a:t>
            </a:r>
            <a:r>
              <a:rPr lang="en-US" altLang="ko-KR" b="1" dirty="0"/>
              <a:t>6230</a:t>
            </a:r>
            <a:r>
              <a:rPr lang="ko-KR" altLang="en-US" b="1" dirty="0"/>
              <a:t>호로 개정되기 전의 것</a:t>
            </a:r>
            <a:r>
              <a:rPr lang="en-US" altLang="ko-KR" b="1" dirty="0"/>
              <a:t>)</a:t>
            </a:r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ko-KR" altLang="en-US" dirty="0" smtClean="0"/>
              <a:t>제</a:t>
            </a:r>
            <a:r>
              <a:rPr lang="en-US" altLang="ko-KR" dirty="0"/>
              <a:t>32</a:t>
            </a:r>
            <a:r>
              <a:rPr lang="ko-KR" altLang="en-US" dirty="0"/>
              <a:t>조의</a:t>
            </a:r>
            <a:r>
              <a:rPr lang="en-US" altLang="ko-KR" dirty="0"/>
              <a:t>2(</a:t>
            </a:r>
            <a:r>
              <a:rPr lang="ko-KR" altLang="en-US" dirty="0"/>
              <a:t>타인사용의 제한</a:t>
            </a:r>
            <a:r>
              <a:rPr lang="en-US" altLang="ko-KR" dirty="0"/>
              <a:t>)</a:t>
            </a:r>
            <a:r>
              <a:rPr lang="ko-KR" altLang="en-US" dirty="0"/>
              <a:t>누구든지 전기통신사업자가 제공하는 전기통신역무를 이용하여 타인의 통신을 매개하거나 타인의 통신용에 제공하여서는 </a:t>
            </a:r>
            <a:r>
              <a:rPr lang="ko-KR" altLang="en-US" dirty="0" err="1"/>
              <a:t>아니된다</a:t>
            </a:r>
            <a:r>
              <a:rPr lang="en-US" altLang="ko-KR" dirty="0"/>
              <a:t>.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dirty="0"/>
              <a:t>대통령령이 정하는 경우에는 그러하지 아니하다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ko-KR" altLang="en-US" dirty="0" smtClean="0"/>
              <a:t>제</a:t>
            </a:r>
            <a:r>
              <a:rPr lang="en-US" altLang="ko-KR" dirty="0"/>
              <a:t>74</a:t>
            </a:r>
            <a:r>
              <a:rPr lang="ko-KR" altLang="en-US" dirty="0"/>
              <a:t>조</a:t>
            </a:r>
            <a:r>
              <a:rPr lang="en-US" altLang="ko-KR" dirty="0"/>
              <a:t>(</a:t>
            </a:r>
            <a:r>
              <a:rPr lang="ko-KR" altLang="en-US" dirty="0"/>
              <a:t>벌칙</a:t>
            </a:r>
            <a:r>
              <a:rPr lang="en-US" altLang="ko-KR" dirty="0"/>
              <a:t>) </a:t>
            </a:r>
            <a:r>
              <a:rPr lang="ko-KR" altLang="en-US" dirty="0"/>
              <a:t>제</a:t>
            </a:r>
            <a:r>
              <a:rPr lang="en-US" altLang="ko-KR" dirty="0"/>
              <a:t>32</a:t>
            </a:r>
            <a:r>
              <a:rPr lang="ko-KR" altLang="en-US" dirty="0"/>
              <a:t>조의</a:t>
            </a:r>
            <a:r>
              <a:rPr lang="en-US" altLang="ko-KR" dirty="0"/>
              <a:t>2 </a:t>
            </a:r>
            <a:r>
              <a:rPr lang="ko-KR" altLang="en-US" dirty="0"/>
              <a:t>본문의 규정에 위반하여 전기통신사업자가 제공하는 전기통신역무를 이용하여 타인의 통신을 매개하거나 타인의 통신용에 제공한 자는 </a:t>
            </a:r>
            <a:r>
              <a:rPr lang="en-US" altLang="ko-KR" dirty="0"/>
              <a:t>500</a:t>
            </a:r>
            <a:r>
              <a:rPr lang="ko-KR" altLang="en-US" dirty="0"/>
              <a:t>만원 이하의 벌금에 처한다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ko-KR" altLang="en-US" b="1" dirty="0" smtClean="0"/>
              <a:t>전기통신사업법시행령</a:t>
            </a:r>
            <a:r>
              <a:rPr lang="en-US" altLang="ko-KR" b="1" dirty="0"/>
              <a:t>(1997. 2. 22. </a:t>
            </a:r>
            <a:r>
              <a:rPr lang="ko-KR" altLang="en-US" b="1" dirty="0"/>
              <a:t>대통령령 제</a:t>
            </a:r>
            <a:r>
              <a:rPr lang="en-US" altLang="ko-KR" b="1" dirty="0"/>
              <a:t>15283</a:t>
            </a:r>
            <a:r>
              <a:rPr lang="ko-KR" altLang="en-US" b="1" dirty="0"/>
              <a:t>호로 개정된 것</a:t>
            </a:r>
            <a:r>
              <a:rPr lang="en-US" altLang="ko-KR" b="1" dirty="0"/>
              <a:t>)</a:t>
            </a:r>
            <a:endParaRPr lang="ko-KR" altLang="en-US" b="1" dirty="0"/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ko-KR" altLang="en-US" dirty="0" smtClean="0"/>
              <a:t>제</a:t>
            </a:r>
            <a:r>
              <a:rPr lang="en-US" altLang="ko-KR" dirty="0"/>
              <a:t>10</a:t>
            </a:r>
            <a:r>
              <a:rPr lang="ko-KR" altLang="en-US" dirty="0"/>
              <a:t>조의</a:t>
            </a:r>
            <a:r>
              <a:rPr lang="en-US" altLang="ko-KR" dirty="0"/>
              <a:t>2(</a:t>
            </a:r>
            <a:r>
              <a:rPr lang="ko-KR" altLang="en-US" dirty="0"/>
              <a:t>타인사용의 제한에 대한 예외</a:t>
            </a:r>
            <a:r>
              <a:rPr lang="en-US" altLang="ko-KR" dirty="0"/>
              <a:t>) </a:t>
            </a:r>
            <a:r>
              <a:rPr lang="ko-KR" altLang="en-US" dirty="0"/>
              <a:t>법 제</a:t>
            </a:r>
            <a:r>
              <a:rPr lang="en-US" altLang="ko-KR" dirty="0"/>
              <a:t>32</a:t>
            </a:r>
            <a:r>
              <a:rPr lang="ko-KR" altLang="en-US" dirty="0"/>
              <a:t>조의</a:t>
            </a:r>
            <a:r>
              <a:rPr lang="en-US" altLang="ko-KR" dirty="0"/>
              <a:t>2 </a:t>
            </a:r>
            <a:r>
              <a:rPr lang="ko-KR" altLang="en-US" dirty="0"/>
              <a:t>단서에서 “대통령령이 정하는 경우”라 함은 다음 각호의 경우를 말한다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1.</a:t>
            </a:r>
            <a:r>
              <a:rPr lang="ko-KR" altLang="en-US" dirty="0"/>
              <a:t>국가비상사태 하에서 재해의 예방</a:t>
            </a:r>
            <a:r>
              <a:rPr lang="en-US" altLang="ko-KR" dirty="0"/>
              <a:t>?</a:t>
            </a:r>
            <a:r>
              <a:rPr lang="ko-KR" altLang="en-US" dirty="0"/>
              <a:t>구조</a:t>
            </a:r>
            <a:r>
              <a:rPr lang="en-US" altLang="ko-KR" dirty="0"/>
              <a:t>, </a:t>
            </a:r>
            <a:r>
              <a:rPr lang="ko-KR" altLang="en-US" dirty="0"/>
              <a:t>교통</a:t>
            </a:r>
            <a:r>
              <a:rPr lang="en-US" altLang="ko-KR" dirty="0"/>
              <a:t>?</a:t>
            </a:r>
            <a:r>
              <a:rPr lang="ko-KR" altLang="en-US" dirty="0"/>
              <a:t>통신 및 전력공급의 확보 또는 질서의 유지를 위하여 필요한 경우</a:t>
            </a:r>
          </a:p>
          <a:p>
            <a:pPr marL="0" indent="0" fontAlgn="base">
              <a:buNone/>
            </a:pPr>
            <a:r>
              <a:rPr lang="en-US" altLang="ko-KR" dirty="0"/>
              <a:t>2.</a:t>
            </a:r>
            <a:r>
              <a:rPr lang="ko-KR" altLang="en-US" dirty="0"/>
              <a:t>기타 공공의 이익을 위하여 필요하거나 전기통신사업자의 사업경영에 지장을 초래하지 아니하는 경미한 사항으로서 정보통신부장관이 인정하는 경우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76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2002</a:t>
            </a:r>
            <a:r>
              <a:rPr lang="ko-KR" altLang="en-US" dirty="0" smtClean="0"/>
              <a:t>년</a:t>
            </a:r>
            <a:r>
              <a:rPr lang="en-US" altLang="ko-KR" dirty="0" smtClean="0"/>
              <a:t>”</a:t>
            </a:r>
            <a:r>
              <a:rPr lang="ko-KR" altLang="en-US" dirty="0" err="1" smtClean="0"/>
              <a:t>전화방</a:t>
            </a:r>
            <a:r>
              <a:rPr lang="en-US" altLang="ko-KR" dirty="0" smtClean="0"/>
              <a:t>”</a:t>
            </a:r>
            <a:r>
              <a:rPr lang="ko-KR" altLang="en-US" dirty="0" smtClean="0"/>
              <a:t>헌법소원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(2001</a:t>
            </a:r>
            <a:r>
              <a:rPr lang="ko-KR" altLang="en-US" dirty="0" smtClean="0"/>
              <a:t>헌바</a:t>
            </a:r>
            <a:r>
              <a:rPr lang="en-US" altLang="ko-KR" dirty="0" smtClean="0"/>
              <a:t>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base">
              <a:buNone/>
            </a:pPr>
            <a:r>
              <a:rPr lang="ko-KR" altLang="en-US" sz="1500" dirty="0"/>
              <a:t>이 사건 법률조항은 원칙적으로 누구든지 전기통신사업자가 제공하는 전기통신역무를 이용하여 타인의 통신을 매개하거나 타인의 통신용에 제공하는 것을 금지하고 있다</a:t>
            </a:r>
            <a:r>
              <a:rPr lang="en-US" altLang="ko-KR" sz="1500" dirty="0"/>
              <a:t>. </a:t>
            </a:r>
            <a:r>
              <a:rPr lang="ko-KR" altLang="en-US" sz="1500" dirty="0"/>
              <a:t>이와 같이 이 사건 법률조항이 원칙적으로 금지하는 “전기통신사업자가 제공하는 전기통신역무를 이용하여 타인의 통신을 매개하거나 타인의 통신용에 제공하는” 행위는 정보통신부의 위와 같은 해석에 불구하고 법문상 업으로 하는 경우로 제한되어 있지 않기 때문에</a:t>
            </a:r>
            <a:r>
              <a:rPr lang="en-US" altLang="ko-KR" sz="1500" dirty="0"/>
              <a:t>, </a:t>
            </a:r>
            <a:r>
              <a:rPr lang="ko-KR" altLang="en-US" sz="1500" dirty="0"/>
              <a:t>결국 이 사건 법률조항에 의하여 금지되는 통신매개 내지 제공 등 전기통신역무의 이용행위는 일회적이든 반복적이든</a:t>
            </a:r>
            <a:r>
              <a:rPr lang="en-US" altLang="ko-KR" sz="1500" dirty="0"/>
              <a:t>, </a:t>
            </a:r>
            <a:r>
              <a:rPr lang="ko-KR" altLang="en-US" sz="1500" dirty="0"/>
              <a:t>유상이든 무상이든 그 태양에 제한이 없는 것으로 볼 수밖에 없다</a:t>
            </a:r>
            <a:r>
              <a:rPr lang="en-US" altLang="ko-KR" sz="1500" dirty="0"/>
              <a:t>.</a:t>
            </a:r>
            <a:endParaRPr lang="ko-KR" altLang="en-US" sz="1500" dirty="0"/>
          </a:p>
          <a:p>
            <a:pPr marL="0" indent="0" fontAlgn="base">
              <a:buNone/>
            </a:pPr>
            <a:r>
              <a:rPr lang="ko-KR" altLang="en-US" sz="1500" dirty="0"/>
              <a:t>이 사건 법률조항에 의하여 원칙적으로 금지되는 행위의 유형은</a:t>
            </a:r>
            <a:r>
              <a:rPr lang="en-US" altLang="ko-KR" sz="1500" dirty="0"/>
              <a:t>, </a:t>
            </a:r>
            <a:r>
              <a:rPr lang="ko-KR" altLang="en-US" sz="1500" dirty="0"/>
              <a:t>첫째</a:t>
            </a:r>
            <a:r>
              <a:rPr lang="en-US" altLang="ko-KR" sz="1500" dirty="0"/>
              <a:t>, </a:t>
            </a:r>
            <a:r>
              <a:rPr lang="ko-KR" altLang="en-US" sz="1500" dirty="0"/>
              <a:t>전기통신사업자가 제공하는 전기통신역무를 이용하여 타인의 통신을 매개하는 행위와</a:t>
            </a:r>
            <a:r>
              <a:rPr lang="en-US" altLang="ko-KR" sz="1500" dirty="0"/>
              <a:t>, </a:t>
            </a:r>
            <a:r>
              <a:rPr lang="ko-KR" altLang="en-US" sz="1500" dirty="0"/>
              <a:t>둘째</a:t>
            </a:r>
            <a:r>
              <a:rPr lang="en-US" altLang="ko-KR" sz="1500" dirty="0"/>
              <a:t>, </a:t>
            </a:r>
            <a:r>
              <a:rPr lang="ko-KR" altLang="en-US" sz="1500" dirty="0"/>
              <a:t>전기통신사업자가 제공하는 전기통신역무를 타인의 통신용에 제공하는 행위이다</a:t>
            </a:r>
            <a:r>
              <a:rPr lang="en-US" altLang="ko-KR" sz="1500" dirty="0"/>
              <a:t>.</a:t>
            </a:r>
            <a:endParaRPr lang="ko-KR" altLang="en-US" sz="1500" dirty="0"/>
          </a:p>
          <a:p>
            <a:pPr marL="0" indent="0" fontAlgn="base">
              <a:buNone/>
            </a:pPr>
            <a:r>
              <a:rPr lang="ko-KR" altLang="en-US" sz="1500" dirty="0"/>
              <a:t>그런데</a:t>
            </a:r>
            <a:r>
              <a:rPr lang="en-US" altLang="ko-KR" sz="1500" dirty="0"/>
              <a:t>, </a:t>
            </a:r>
            <a:r>
              <a:rPr lang="ko-KR" altLang="en-US" sz="1500" b="1" u="sng" dirty="0">
                <a:solidFill>
                  <a:srgbClr val="FF0000"/>
                </a:solidFill>
              </a:rPr>
              <a:t>전기통신사업자가 제공하는 전기통신역무를 이용하여 타인의 통신을 매개하는 더 한층 발전된 전기통신역무의 제공</a:t>
            </a:r>
            <a:r>
              <a:rPr lang="ko-KR" altLang="en-US" sz="1500" dirty="0"/>
              <a:t>이나 그 산업발전의 기초가 되는 새로운 기술과 장비의 </a:t>
            </a:r>
            <a:r>
              <a:rPr lang="ko-KR" altLang="en-US" sz="1500" dirty="0" err="1"/>
              <a:t>연구ㆍ개발행위</a:t>
            </a:r>
            <a:r>
              <a:rPr lang="ko-KR" altLang="en-US" sz="1500" dirty="0"/>
              <a:t> 등은 위 첫 번째 유형의 금지행위에 해당될 수 있다</a:t>
            </a:r>
            <a:r>
              <a:rPr lang="en-US" altLang="ko-KR" sz="1500" dirty="0"/>
              <a:t>. </a:t>
            </a:r>
            <a:r>
              <a:rPr lang="ko-KR" altLang="en-US" sz="1500" dirty="0"/>
              <a:t>또한</a:t>
            </a:r>
            <a:r>
              <a:rPr lang="en-US" altLang="ko-KR" sz="1500" dirty="0"/>
              <a:t>, </a:t>
            </a:r>
            <a:r>
              <a:rPr lang="ko-KR" altLang="en-US" sz="1500" dirty="0"/>
              <a:t>이 사건 법률조항의 규정형식상 전화나 </a:t>
            </a:r>
            <a:r>
              <a:rPr lang="ko-KR" altLang="en-US" sz="1500" dirty="0" err="1"/>
              <a:t>피씨</a:t>
            </a:r>
            <a:r>
              <a:rPr lang="en-US" altLang="ko-KR" sz="1500" dirty="0"/>
              <a:t>(PC)</a:t>
            </a:r>
            <a:r>
              <a:rPr lang="ko-KR" altLang="en-US" sz="1500" dirty="0"/>
              <a:t>통신 등을 위하여</a:t>
            </a:r>
            <a:r>
              <a:rPr lang="en-US" altLang="ko-KR" sz="1500" dirty="0"/>
              <a:t>, </a:t>
            </a:r>
            <a:r>
              <a:rPr lang="ko-KR" altLang="en-US" sz="1500" u="sng" dirty="0">
                <a:solidFill>
                  <a:srgbClr val="FF0000"/>
                </a:solidFill>
              </a:rPr>
              <a:t>대가의 수령 여부를 불문하고</a:t>
            </a:r>
            <a:r>
              <a:rPr lang="en-US" altLang="ko-KR" sz="1500" u="sng" dirty="0">
                <a:solidFill>
                  <a:srgbClr val="FF0000"/>
                </a:solidFill>
              </a:rPr>
              <a:t>, </a:t>
            </a:r>
            <a:r>
              <a:rPr lang="ko-KR" altLang="en-US" sz="1500" u="sng" dirty="0">
                <a:solidFill>
                  <a:srgbClr val="FF0000"/>
                </a:solidFill>
              </a:rPr>
              <a:t>개인이 그 전화기나 컴퓨터를 친지 또는 이웃에게 빌려주든지</a:t>
            </a:r>
            <a:r>
              <a:rPr lang="en-US" altLang="ko-KR" sz="1500" u="sng" dirty="0">
                <a:solidFill>
                  <a:srgbClr val="FF0000"/>
                </a:solidFill>
              </a:rPr>
              <a:t>, </a:t>
            </a:r>
            <a:r>
              <a:rPr lang="ko-KR" altLang="en-US" sz="1500" u="sng" dirty="0">
                <a:solidFill>
                  <a:srgbClr val="FF0000"/>
                </a:solidFill>
              </a:rPr>
              <a:t>복수의 전화기 또는 컴퓨터가 설치된 </a:t>
            </a:r>
            <a:r>
              <a:rPr lang="ko-KR" altLang="en-US" sz="1500" u="sng" dirty="0" err="1">
                <a:solidFill>
                  <a:srgbClr val="FF0000"/>
                </a:solidFill>
              </a:rPr>
              <a:t>전화방이나</a:t>
            </a:r>
            <a:r>
              <a:rPr lang="ko-KR" altLang="en-US" sz="1500" u="sng" dirty="0">
                <a:solidFill>
                  <a:srgbClr val="FF0000"/>
                </a:solidFill>
              </a:rPr>
              <a:t> </a:t>
            </a:r>
            <a:r>
              <a:rPr lang="ko-KR" altLang="en-US" sz="1500" u="sng" dirty="0" err="1">
                <a:solidFill>
                  <a:srgbClr val="FF0000"/>
                </a:solidFill>
              </a:rPr>
              <a:t>피씨</a:t>
            </a:r>
            <a:r>
              <a:rPr lang="en-US" altLang="ko-KR" sz="1500" u="sng" dirty="0">
                <a:solidFill>
                  <a:srgbClr val="FF0000"/>
                </a:solidFill>
              </a:rPr>
              <a:t>(PC)</a:t>
            </a:r>
            <a:r>
              <a:rPr lang="ko-KR" altLang="en-US" sz="1500" u="sng" dirty="0">
                <a:solidFill>
                  <a:srgbClr val="FF0000"/>
                </a:solidFill>
              </a:rPr>
              <a:t>방 등을 개설하여 타인에게 사용하게 하든지</a:t>
            </a:r>
            <a:r>
              <a:rPr lang="en-US" altLang="ko-KR" sz="1500" u="sng" dirty="0">
                <a:solidFill>
                  <a:srgbClr val="FF0000"/>
                </a:solidFill>
              </a:rPr>
              <a:t>, </a:t>
            </a:r>
            <a:r>
              <a:rPr lang="ko-KR" altLang="en-US" sz="1500" u="sng" dirty="0">
                <a:solidFill>
                  <a:srgbClr val="FF0000"/>
                </a:solidFill>
              </a:rPr>
              <a:t>숙박업소나 고속도로휴게소</a:t>
            </a:r>
            <a:r>
              <a:rPr lang="en-US" altLang="ko-KR" sz="1500" u="sng" dirty="0">
                <a:solidFill>
                  <a:srgbClr val="FF0000"/>
                </a:solidFill>
              </a:rPr>
              <a:t>, </a:t>
            </a:r>
            <a:r>
              <a:rPr lang="ko-KR" altLang="en-US" sz="1500" u="sng" dirty="0">
                <a:solidFill>
                  <a:srgbClr val="FF0000"/>
                </a:solidFill>
              </a:rPr>
              <a:t>음식점 등에서 고객에게 전화기나 컴퓨터를 사용하도록 하든지</a:t>
            </a:r>
            <a:r>
              <a:rPr lang="en-US" altLang="ko-KR" sz="1500" u="sng" dirty="0">
                <a:solidFill>
                  <a:srgbClr val="FF0000"/>
                </a:solidFill>
              </a:rPr>
              <a:t>, </a:t>
            </a:r>
            <a:r>
              <a:rPr lang="ko-KR" altLang="en-US" sz="1500" u="sng" dirty="0">
                <a:solidFill>
                  <a:srgbClr val="FF0000"/>
                </a:solidFill>
              </a:rPr>
              <a:t>전자제품 매장에서 </a:t>
            </a:r>
            <a:r>
              <a:rPr lang="ko-KR" altLang="en-US" sz="1500" u="sng" dirty="0" err="1">
                <a:solidFill>
                  <a:srgbClr val="FF0000"/>
                </a:solidFill>
              </a:rPr>
              <a:t>전시ㆍ판매용</a:t>
            </a:r>
            <a:r>
              <a:rPr lang="ko-KR" altLang="en-US" sz="1500" u="sng" dirty="0">
                <a:solidFill>
                  <a:srgbClr val="FF0000"/>
                </a:solidFill>
              </a:rPr>
              <a:t> 전화기나 컴퓨터를 시용</a:t>
            </a:r>
            <a:r>
              <a:rPr lang="en-US" altLang="ko-KR" sz="1500" u="sng" dirty="0">
                <a:solidFill>
                  <a:srgbClr val="FF0000"/>
                </a:solidFill>
              </a:rPr>
              <a:t>(</a:t>
            </a:r>
            <a:r>
              <a:rPr lang="ko-KR" altLang="en-US" sz="1500" u="sng" dirty="0">
                <a:solidFill>
                  <a:srgbClr val="FF0000"/>
                </a:solidFill>
              </a:rPr>
              <a:t>試用</a:t>
            </a:r>
            <a:r>
              <a:rPr lang="en-US" altLang="ko-KR" sz="1500" u="sng" dirty="0">
                <a:solidFill>
                  <a:srgbClr val="FF0000"/>
                </a:solidFill>
              </a:rPr>
              <a:t>)</a:t>
            </a:r>
            <a:r>
              <a:rPr lang="ko-KR" altLang="en-US" sz="1500" u="sng" dirty="0">
                <a:solidFill>
                  <a:srgbClr val="FF0000"/>
                </a:solidFill>
              </a:rPr>
              <a:t>하도록 하는 것</a:t>
            </a:r>
            <a:r>
              <a:rPr lang="ko-KR" altLang="en-US" sz="1500" dirty="0"/>
              <a:t> 등이 모두 위 두 번째 유형의 금지행위에 해당하게 되는 것은 아닌가 하는 의문이 제기될 여지가 있다</a:t>
            </a:r>
            <a:r>
              <a:rPr lang="en-US" altLang="ko-KR" sz="1500" dirty="0"/>
              <a:t>.</a:t>
            </a:r>
            <a:endParaRPr lang="ko-KR" altLang="en-US" sz="1500" dirty="0"/>
          </a:p>
          <a:p>
            <a:endParaRPr lang="ko-KR" altLang="en-US" sz="1500" dirty="0"/>
          </a:p>
        </p:txBody>
      </p:sp>
    </p:spTree>
    <p:extLst>
      <p:ext uri="{BB962C8B-B14F-4D97-AF65-F5344CB8AC3E}">
        <p14:creationId xmlns:p14="http://schemas.microsoft.com/office/powerpoint/2010/main" val="5538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현재 전기통신사업법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ko-KR" altLang="en-US" dirty="0"/>
              <a:t>제</a:t>
            </a:r>
            <a:r>
              <a:rPr lang="en-US" altLang="ko-KR" dirty="0"/>
              <a:t>30</a:t>
            </a:r>
            <a:r>
              <a:rPr lang="ko-KR" altLang="en-US" dirty="0"/>
              <a:t>조</a:t>
            </a:r>
            <a:r>
              <a:rPr lang="en-US" altLang="ko-KR" dirty="0"/>
              <a:t>(</a:t>
            </a:r>
            <a:r>
              <a:rPr lang="ko-KR" altLang="en-US" dirty="0"/>
              <a:t>타인 사용의 제한</a:t>
            </a:r>
            <a:r>
              <a:rPr lang="en-US" altLang="ko-KR" dirty="0"/>
              <a:t>)</a:t>
            </a:r>
            <a:r>
              <a:rPr lang="ko-KR" altLang="en-US" dirty="0"/>
              <a:t> 누구든지 전기통신사업자가 제공하는 전기통신역무를 이용하여 타인의 통신을 매개하거나 이를 타인의 통신용으로 제공하여서는 아니 된다</a:t>
            </a:r>
            <a:r>
              <a:rPr lang="en-US" altLang="ko-KR" dirty="0"/>
              <a:t>.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dirty="0"/>
              <a:t>다음 각 호의 경우에는 그러하지 아니하다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1. </a:t>
            </a:r>
            <a:r>
              <a:rPr lang="ko-KR" altLang="en-US" dirty="0"/>
              <a:t>국가비상사태에서 재해의 예방</a:t>
            </a:r>
            <a:r>
              <a:rPr lang="en-US" altLang="ko-KR" dirty="0"/>
              <a:t>·</a:t>
            </a:r>
            <a:r>
              <a:rPr lang="ko-KR" altLang="en-US" dirty="0"/>
              <a:t>구조</a:t>
            </a:r>
            <a:r>
              <a:rPr lang="en-US" altLang="ko-KR" dirty="0"/>
              <a:t>, </a:t>
            </a:r>
            <a:r>
              <a:rPr lang="ko-KR" altLang="en-US" dirty="0"/>
              <a:t>교통</a:t>
            </a:r>
            <a:r>
              <a:rPr lang="en-US" altLang="ko-KR" dirty="0"/>
              <a:t>·</a:t>
            </a:r>
            <a:r>
              <a:rPr lang="ko-KR" altLang="en-US" dirty="0"/>
              <a:t>통신 및 전력공급의 확보</a:t>
            </a:r>
            <a:r>
              <a:rPr lang="en-US" altLang="ko-KR" dirty="0"/>
              <a:t>, </a:t>
            </a:r>
            <a:r>
              <a:rPr lang="ko-KR" altLang="en-US" dirty="0"/>
              <a:t>질서 유지를 위하여 필요한 경우</a:t>
            </a:r>
          </a:p>
          <a:p>
            <a:pPr marL="0" indent="0" fontAlgn="base">
              <a:buNone/>
            </a:pPr>
            <a:r>
              <a:rPr lang="en-US" altLang="ko-KR" dirty="0"/>
              <a:t>2. </a:t>
            </a:r>
            <a:r>
              <a:rPr lang="ko-KR" altLang="en-US" dirty="0"/>
              <a:t>전기통신사업 외의 사업을 경영할 때 고객에게 부수적으로 전기통신서비스를 이용하도록 제공하는 경우</a:t>
            </a:r>
          </a:p>
          <a:p>
            <a:pPr marL="0" indent="0" fontAlgn="base">
              <a:buNone/>
            </a:pPr>
            <a:r>
              <a:rPr lang="en-US" altLang="ko-KR" dirty="0"/>
              <a:t>3. </a:t>
            </a:r>
            <a:r>
              <a:rPr lang="ko-KR" altLang="en-US" dirty="0"/>
              <a:t>전기통신역무를 이용할 수 있는 단말장치 등 전기통신설비를 개발</a:t>
            </a:r>
            <a:r>
              <a:rPr lang="en-US" altLang="ko-KR" dirty="0"/>
              <a:t>·</a:t>
            </a:r>
            <a:r>
              <a:rPr lang="ko-KR" altLang="en-US" dirty="0"/>
              <a:t>판매하기 위하여 시험적으로 사용하도록 하는 경우</a:t>
            </a:r>
          </a:p>
          <a:p>
            <a:pPr marL="0" indent="0" fontAlgn="base">
              <a:buNone/>
            </a:pPr>
            <a:r>
              <a:rPr lang="en-US" altLang="ko-KR" dirty="0"/>
              <a:t>4. </a:t>
            </a:r>
            <a:r>
              <a:rPr lang="ko-KR" altLang="en-US" dirty="0"/>
              <a:t>이용자가 제</a:t>
            </a:r>
            <a:r>
              <a:rPr lang="en-US" altLang="ko-KR" dirty="0"/>
              <a:t>3</a:t>
            </a:r>
            <a:r>
              <a:rPr lang="ko-KR" altLang="en-US" dirty="0"/>
              <a:t>자에게 반복적이지 아니한 정도로 사용하도록 하는 경우</a:t>
            </a:r>
          </a:p>
          <a:p>
            <a:pPr marL="0" indent="0" fontAlgn="base">
              <a:buNone/>
            </a:pPr>
            <a:r>
              <a:rPr lang="en-US" altLang="ko-KR" dirty="0"/>
              <a:t>5. </a:t>
            </a:r>
            <a:r>
              <a:rPr lang="ko-KR" altLang="en-US" dirty="0"/>
              <a:t>그 밖에 공공의 이익을 위하여 필요하거나 전기통신사업자의 사업 경영에 지장을 주지 아니하는 경우로서 대통령령으로 정하는 </a:t>
            </a:r>
            <a:r>
              <a:rPr lang="ko-KR" altLang="en-US" dirty="0" smtClean="0"/>
              <a:t>경우</a:t>
            </a:r>
            <a:endParaRPr lang="en-US" altLang="ko-KR" b="1" u="sng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altLang="ko-KR" b="1" u="sng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ko-KR" altLang="en-US" b="1" u="sng" dirty="0" smtClean="0">
                <a:solidFill>
                  <a:srgbClr val="FF0000"/>
                </a:solidFill>
                <a:sym typeface="Wingdings" pitchFamily="2" charset="2"/>
              </a:rPr>
              <a:t>법은 </a:t>
            </a:r>
            <a:r>
              <a:rPr lang="ko-KR" alt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헌재결정</a:t>
            </a:r>
            <a:r>
              <a:rPr lang="ko-KR" altLang="en-US" b="1" u="sng" dirty="0" smtClean="0">
                <a:solidFill>
                  <a:srgbClr val="FF0000"/>
                </a:solidFill>
                <a:sym typeface="Wingdings" pitchFamily="2" charset="2"/>
              </a:rPr>
              <a:t> 취지에 맞게 충분하게 개정되었나</a:t>
            </a:r>
            <a:r>
              <a:rPr lang="en-US" altLang="ko-KR" b="1" u="sng" dirty="0" smtClean="0">
                <a:solidFill>
                  <a:srgbClr val="FF0000"/>
                </a:solidFill>
                <a:sym typeface="Wingdings" pitchFamily="2" charset="2"/>
              </a:rPr>
              <a:t>? </a:t>
            </a:r>
            <a:endParaRPr lang="ko-KR" altLang="en-US" b="1" u="sng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73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휴대폰실명제 비교평가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휴대폰실명제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모든 휴대폰 </a:t>
            </a:r>
            <a:r>
              <a:rPr lang="ko-KR" altLang="en-US" dirty="0" err="1" smtClean="0"/>
              <a:t>취득시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당사자에게 타인의 통신을 매개하지 않을 의무 부가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****************************</a:t>
            </a:r>
          </a:p>
          <a:p>
            <a:pPr marL="0" indent="0">
              <a:buNone/>
            </a:pPr>
            <a:r>
              <a:rPr lang="ko-KR" altLang="en-US" dirty="0" smtClean="0"/>
              <a:t>공익</a:t>
            </a:r>
            <a:r>
              <a:rPr lang="en-US" altLang="ko-KR" dirty="0" smtClean="0"/>
              <a:t>: ??? </a:t>
            </a:r>
            <a:r>
              <a:rPr lang="ko-KR" altLang="en-US" dirty="0" smtClean="0"/>
              <a:t>한국통신예치금</a:t>
            </a:r>
            <a:r>
              <a:rPr lang="en-US" altLang="ko-KR" dirty="0" smtClean="0"/>
              <a:t>?? </a:t>
            </a:r>
            <a:r>
              <a:rPr lang="ko-KR" altLang="en-US" dirty="0" smtClean="0"/>
              <a:t>현행법 해석도 불투명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침해</a:t>
            </a:r>
            <a:r>
              <a:rPr lang="en-US" altLang="ko-KR" dirty="0" smtClean="0"/>
              <a:t>: (</a:t>
            </a:r>
            <a:r>
              <a:rPr lang="ko-KR" altLang="en-US" dirty="0" smtClean="0"/>
              <a:t>사적</a:t>
            </a:r>
            <a:r>
              <a:rPr lang="en-US" altLang="ko-KR" dirty="0" smtClean="0"/>
              <a:t>) </a:t>
            </a:r>
            <a:r>
              <a:rPr lang="ko-KR" altLang="en-US" dirty="0" smtClean="0"/>
              <a:t>통신의 자유 위축</a:t>
            </a:r>
            <a:r>
              <a:rPr lang="en-US" altLang="ko-KR" dirty="0" smtClean="0"/>
              <a:t>. “</a:t>
            </a:r>
            <a:r>
              <a:rPr lang="ko-KR" altLang="en-US" dirty="0" smtClean="0"/>
              <a:t>우리나라 내의 모든 전파에는 사람 이름이 붙어 있다</a:t>
            </a:r>
            <a:r>
              <a:rPr lang="en-US" altLang="ko-KR" dirty="0" smtClean="0"/>
              <a:t>.” 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인터넷실명제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하루 방문자 </a:t>
            </a:r>
            <a:r>
              <a:rPr lang="en-US" altLang="ko-KR" dirty="0" smtClean="0"/>
              <a:t>10</a:t>
            </a:r>
            <a:r>
              <a:rPr lang="ko-KR" altLang="en-US" dirty="0" err="1" smtClean="0"/>
              <a:t>만명</a:t>
            </a:r>
            <a:r>
              <a:rPr lang="ko-KR" altLang="en-US" dirty="0" smtClean="0"/>
              <a:t> 이상의 웹사이트에 </a:t>
            </a:r>
            <a:r>
              <a:rPr lang="ko-KR" altLang="en-US" dirty="0" err="1" smtClean="0"/>
              <a:t>글쓰기할</a:t>
            </a:r>
            <a:r>
              <a:rPr lang="ko-KR" altLang="en-US" dirty="0" err="1" smtClean="0"/>
              <a:t>때</a:t>
            </a:r>
            <a:r>
              <a:rPr lang="ko-KR" altLang="en-US" dirty="0" smtClean="0"/>
              <a:t> 적용</a:t>
            </a:r>
            <a:r>
              <a:rPr lang="ko-KR" altLang="en-US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현재 약 </a:t>
            </a:r>
            <a:r>
              <a:rPr lang="en-US" altLang="ko-KR" dirty="0" smtClean="0">
                <a:sym typeface="Wingdings" pitchFamily="2" charset="2"/>
              </a:rPr>
              <a:t>300</a:t>
            </a:r>
            <a:r>
              <a:rPr lang="ko-KR" altLang="en-US" dirty="0" err="1" smtClean="0">
                <a:sym typeface="Wingdings" pitchFamily="2" charset="2"/>
              </a:rPr>
              <a:t>여개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사업자에게 본인확인의무부과</a:t>
            </a:r>
            <a:endParaRPr lang="en-US" altLang="ko-K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itchFamily="2" charset="2"/>
              </a:rPr>
              <a:t>*****************************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/>
              <a:t>공익</a:t>
            </a:r>
            <a:r>
              <a:rPr lang="en-US" altLang="ko-KR" dirty="0" smtClean="0"/>
              <a:t>: </a:t>
            </a:r>
            <a:r>
              <a:rPr lang="ko-KR" altLang="en-US" dirty="0" smtClean="0"/>
              <a:t>불법정보 추적가능성 확보</a:t>
            </a:r>
            <a:endParaRPr lang="en-US" altLang="ko-KR" dirty="0" smtClean="0"/>
          </a:p>
          <a:p>
            <a:r>
              <a:rPr lang="ko-KR" altLang="en-US" dirty="0" smtClean="0"/>
              <a:t>침해</a:t>
            </a:r>
            <a:r>
              <a:rPr lang="en-US" altLang="ko-KR" dirty="0" smtClean="0"/>
              <a:t>: </a:t>
            </a:r>
            <a:r>
              <a:rPr lang="ko-KR" altLang="en-US" dirty="0" smtClean="0"/>
              <a:t>표현의 자유</a:t>
            </a:r>
            <a:r>
              <a:rPr lang="en-US" altLang="ko-KR" dirty="0"/>
              <a:t> </a:t>
            </a:r>
            <a:r>
              <a:rPr lang="ko-KR" altLang="en-US" dirty="0" smtClean="0"/>
              <a:t>위축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개인정보권리 침해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44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휴대폰실명제 현황 평가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현재 법적 해석 불분명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차명폰과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대포폰의</a:t>
            </a:r>
            <a:r>
              <a:rPr lang="ko-KR" altLang="en-US" dirty="0" smtClean="0"/>
              <a:t> 차이가 있는가</a:t>
            </a:r>
            <a:r>
              <a:rPr lang="en-US" altLang="ko-KR" dirty="0" smtClean="0"/>
              <a:t>? </a:t>
            </a:r>
            <a:r>
              <a:rPr lang="ko-KR" altLang="en-US" dirty="0" err="1" smtClean="0"/>
              <a:t>대포폰이</a:t>
            </a:r>
            <a:r>
              <a:rPr lang="ko-KR" altLang="en-US" dirty="0" smtClean="0"/>
              <a:t> 불법이라면 허락을 받지 않은 명의도용 때문임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차명폰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가족들 간에 그리고 </a:t>
            </a:r>
            <a:r>
              <a:rPr lang="ko-KR" altLang="en-US" dirty="0" err="1" smtClean="0"/>
              <a:t>국무총리윤리지원관실에</a:t>
            </a:r>
            <a:r>
              <a:rPr lang="ko-KR" altLang="en-US" dirty="0" smtClean="0"/>
              <a:t> </a:t>
            </a:r>
            <a:r>
              <a:rPr lang="en-US" altLang="ko-KR" dirty="0" smtClean="0"/>
              <a:t>KT</a:t>
            </a:r>
            <a:r>
              <a:rPr lang="ko-KR" altLang="en-US" dirty="0" err="1" smtClean="0"/>
              <a:t>이석채</a:t>
            </a:r>
            <a:r>
              <a:rPr lang="ko-KR" altLang="en-US" dirty="0" smtClean="0"/>
              <a:t> 사장이 직접 </a:t>
            </a:r>
            <a:r>
              <a:rPr lang="ko-KR" altLang="en-US" dirty="0" err="1" smtClean="0"/>
              <a:t>차명폰</a:t>
            </a:r>
            <a:r>
              <a:rPr lang="ko-KR" altLang="en-US" dirty="0" smtClean="0"/>
              <a:t> </a:t>
            </a:r>
            <a:r>
              <a:rPr lang="en-US" altLang="ko-KR" dirty="0" smtClean="0"/>
              <a:t>5</a:t>
            </a:r>
            <a:r>
              <a:rPr lang="ko-KR" altLang="en-US" dirty="0" smtClean="0"/>
              <a:t>대 </a:t>
            </a:r>
            <a:r>
              <a:rPr lang="ko-KR" altLang="en-US" dirty="0" err="1" smtClean="0"/>
              <a:t>민간사찰업무시</a:t>
            </a:r>
            <a:r>
              <a:rPr lang="ko-KR" altLang="en-US" dirty="0" smtClean="0"/>
              <a:t> 연락용으로 전달한 바 있음</a:t>
            </a:r>
            <a:r>
              <a:rPr lang="en-US" altLang="ko-KR" dirty="0" smtClean="0"/>
              <a:t>. 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802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ko-KR" altLang="en-US" dirty="0" err="1" smtClean="0"/>
              <a:t>이통사본인확인제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휴대폰실명제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청보법</a:t>
            </a:r>
            <a:r>
              <a:rPr lang="ko-KR" altLang="en-US" dirty="0" smtClean="0"/>
              <a:t> 상 본인확인제의 관계</a:t>
            </a:r>
            <a:r>
              <a:rPr lang="en-US" altLang="ko-KR" dirty="0" smtClean="0"/>
              <a:t>: </a:t>
            </a:r>
            <a:r>
              <a:rPr lang="ko-KR" altLang="en-US" dirty="0" smtClean="0"/>
              <a:t>뫼비우스의 띠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본인확인기관 지정이 되지 않으면 주민번호 수집을 할 수 없는 상황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ko-KR" altLang="en-US" dirty="0" smtClean="0">
                <a:sym typeface="Wingdings" pitchFamily="2" charset="2"/>
              </a:rPr>
              <a:t>휴대폰실명제 무산</a:t>
            </a:r>
            <a:r>
              <a:rPr lang="en-US" altLang="ko-KR" dirty="0" smtClean="0">
                <a:sym typeface="Wingdings" pitchFamily="2" charset="2"/>
              </a:rPr>
              <a:t>?</a:t>
            </a:r>
            <a:endParaRPr lang="en-US" altLang="ko-KR" dirty="0" smtClean="0"/>
          </a:p>
          <a:p>
            <a:r>
              <a:rPr lang="ko-KR" altLang="en-US" dirty="0" smtClean="0"/>
              <a:t>본인확인기관 지정으로 주민번호수집권리 획득 </a:t>
            </a:r>
            <a:endParaRPr lang="en-US" altLang="ko-KR" dirty="0" smtClean="0"/>
          </a:p>
          <a:p>
            <a:r>
              <a:rPr lang="ko-KR" altLang="en-US" dirty="0" smtClean="0"/>
              <a:t>본인확인기관이 </a:t>
            </a:r>
            <a:r>
              <a:rPr lang="ko-KR" altLang="en-US" dirty="0" err="1" smtClean="0"/>
              <a:t>이통사로</a:t>
            </a:r>
            <a:r>
              <a:rPr lang="ko-KR" altLang="en-US" dirty="0" smtClean="0"/>
              <a:t> 지정되면서 휴대폰실명제가 무산될 상황에서 이를 부활시킴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휴대폰실명제는 </a:t>
            </a:r>
            <a:r>
              <a:rPr lang="ko-KR" altLang="en-US" dirty="0" err="1" smtClean="0"/>
              <a:t>청보법상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본인확인제를</a:t>
            </a:r>
            <a:r>
              <a:rPr lang="ko-KR" altLang="en-US" dirty="0" smtClean="0"/>
              <a:t> 물리적 불능상태에서 구제함</a:t>
            </a:r>
            <a:r>
              <a:rPr lang="en-US" altLang="ko-KR" dirty="0" smtClean="0"/>
              <a:t>. </a:t>
            </a:r>
          </a:p>
          <a:p>
            <a:r>
              <a:rPr lang="ko-KR" altLang="en-US" dirty="0" err="1" smtClean="0"/>
              <a:t>청보법상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본인</a:t>
            </a:r>
            <a:r>
              <a:rPr lang="ko-KR" altLang="en-US" dirty="0" err="1"/>
              <a:t>확</a:t>
            </a:r>
            <a:r>
              <a:rPr lang="ko-KR" altLang="en-US" dirty="0" err="1" smtClean="0"/>
              <a:t>인제는</a:t>
            </a:r>
            <a:r>
              <a:rPr lang="ko-KR" altLang="en-US" dirty="0" smtClean="0"/>
              <a:t> 인터넷실명제 위헌결정으로 소멸될 상황에 있었던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본인확인제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부활시킴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09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전체평가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/>
              <a:t>(1) </a:t>
            </a:r>
            <a:r>
              <a:rPr lang="ko-KR" altLang="en-US" dirty="0" smtClean="0"/>
              <a:t>이 모든 고민들의 기원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청소년보호법 본인확인제도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인터넷실명제 위헌판정에 기초한 평가 필요</a:t>
            </a:r>
            <a:r>
              <a:rPr lang="en-US" altLang="ko-KR" dirty="0" smtClean="0"/>
              <a:t>. Ashcroft v. ACLU (2004) (</a:t>
            </a:r>
            <a:r>
              <a:rPr lang="ko-KR" altLang="en-US" dirty="0" err="1" smtClean="0"/>
              <a:t>카드인증제</a:t>
            </a:r>
            <a:r>
              <a:rPr lang="ko-KR" altLang="en-US" dirty="0" smtClean="0"/>
              <a:t> 마저도 성인들의 </a:t>
            </a:r>
            <a:r>
              <a:rPr lang="ko-KR" altLang="en-US" dirty="0" err="1" smtClean="0"/>
              <a:t>합법적게시물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접근권을</a:t>
            </a:r>
            <a:r>
              <a:rPr lang="ko-KR" altLang="en-US" dirty="0" smtClean="0"/>
              <a:t> 제한한다며 위헌</a:t>
            </a:r>
            <a:r>
              <a:rPr lang="ko-KR" altLang="en-US" dirty="0" smtClean="0"/>
              <a:t>판정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(2) </a:t>
            </a:r>
            <a:r>
              <a:rPr lang="ko-KR" altLang="en-US" dirty="0" err="1" smtClean="0"/>
              <a:t>이통사</a:t>
            </a:r>
            <a:r>
              <a:rPr lang="ko-KR" altLang="en-US" dirty="0" smtClean="0"/>
              <a:t> 본인확인제도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개인정보보호법 상 합법여부 확인 필요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</a:t>
            </a:r>
            <a:r>
              <a:rPr lang="ko-KR" altLang="en-US" dirty="0" err="1" smtClean="0"/>
              <a:t>과거모집자들의</a:t>
            </a:r>
            <a:r>
              <a:rPr lang="ko-KR" altLang="en-US" dirty="0" smtClean="0"/>
              <a:t> 경우 동의 없는 제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자제공</a:t>
            </a:r>
            <a:r>
              <a:rPr lang="ko-KR" altLang="en-US" dirty="0" smtClean="0"/>
              <a:t> 아닌지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신규모집자들의</a:t>
            </a:r>
            <a:r>
              <a:rPr lang="ko-KR" altLang="en-US" dirty="0" smtClean="0"/>
              <a:t> 경우 본인확인용 이용 동의 별도로 받고 있는지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en-US" altLang="ko-KR" dirty="0" smtClean="0"/>
              <a:t>(3) </a:t>
            </a:r>
            <a:r>
              <a:rPr lang="ko-KR" altLang="en-US" dirty="0" smtClean="0"/>
              <a:t>휴대폰실명제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실명제 위헌판정에 기초한 평가 필요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주민번호 축적 및 유출가능성 확인 필요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49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소비자입장에서의 평가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주민번호 수집금지는 옳은 일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그러나 소수의 사업자들에게만 주민번호 수집을 허용하여 이들을 통해서만 본인확인을 하게 할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정보권력의 독점 문제 및 해킹 </a:t>
            </a:r>
            <a:r>
              <a:rPr lang="ko-KR" altLang="en-US" dirty="0" err="1" smtClean="0"/>
              <a:t>타겟의</a:t>
            </a:r>
            <a:r>
              <a:rPr lang="ko-KR" altLang="en-US" dirty="0" smtClean="0"/>
              <a:t> 문제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이렇게 하느니 주민번호 수집금지를 풀고 </a:t>
            </a:r>
            <a:r>
              <a:rPr lang="ko-KR" altLang="en-US" dirty="0" err="1" smtClean="0"/>
              <a:t>본인확인제</a:t>
            </a:r>
            <a:r>
              <a:rPr lang="ko-KR" altLang="en-US" dirty="0" smtClean="0"/>
              <a:t> 자체의 효용성을 검토하는 것이 더 옳지 않은지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아예 본인확인을 누구나 할 수 있게 해</a:t>
            </a:r>
            <a:endParaRPr lang="en-US" altLang="ko-KR" dirty="0" smtClean="0"/>
          </a:p>
          <a:p>
            <a:r>
              <a:rPr lang="ko-KR" altLang="en-US" dirty="0" smtClean="0"/>
              <a:t>청소년보호법 상의 본인확인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실질적으로 모든 사람들에게 </a:t>
            </a:r>
            <a:endParaRPr lang="en-US" altLang="ko-KR" dirty="0"/>
          </a:p>
          <a:p>
            <a:r>
              <a:rPr lang="ko-KR" altLang="en-US" dirty="0" smtClean="0"/>
              <a:t>본인확인제도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주민번호 별도동의 의무와 </a:t>
            </a:r>
            <a:r>
              <a:rPr lang="ko-KR" altLang="en-US" dirty="0" err="1" smtClean="0"/>
              <a:t>양립가능한가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220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인터넷실명제 위헌결정문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>
                <a:sym typeface="Wingdings" pitchFamily="2" charset="2"/>
              </a:rPr>
              <a:t>헌재 </a:t>
            </a:r>
            <a:r>
              <a:rPr lang="en-US" altLang="ko-KR" dirty="0" smtClean="0">
                <a:sym typeface="Wingdings" pitchFamily="2" charset="2"/>
              </a:rPr>
              <a:t>on </a:t>
            </a:r>
            <a:r>
              <a:rPr lang="ko-KR" altLang="en-US" dirty="0" smtClean="0">
                <a:sym typeface="Wingdings" pitchFamily="2" charset="2"/>
              </a:rPr>
              <a:t>심사기준 </a:t>
            </a:r>
            <a:r>
              <a:rPr lang="en-US" altLang="ko-KR" dirty="0" smtClean="0">
                <a:sym typeface="Wingdings" pitchFamily="2" charset="2"/>
              </a:rPr>
              <a:t>: “</a:t>
            </a:r>
            <a:r>
              <a:rPr lang="ko-KR" altLang="en-US" dirty="0" smtClean="0">
                <a:sym typeface="Wingdings" pitchFamily="2" charset="2"/>
              </a:rPr>
              <a:t>사전검열 아니지만 사전제한</a:t>
            </a:r>
            <a:r>
              <a:rPr lang="en-US" altLang="ko-KR" dirty="0" smtClean="0">
                <a:sym typeface="Wingdings" pitchFamily="2" charset="2"/>
              </a:rPr>
              <a:t>”  </a:t>
            </a:r>
            <a:r>
              <a:rPr lang="ko-KR" altLang="en-US" dirty="0" smtClean="0">
                <a:sym typeface="Wingdings" pitchFamily="2" charset="2"/>
              </a:rPr>
              <a:t>엄격한 심사</a:t>
            </a:r>
            <a:r>
              <a:rPr lang="en-US" altLang="ko-KR" dirty="0" smtClean="0">
                <a:sym typeface="Wingdings" pitchFamily="2" charset="2"/>
              </a:rPr>
              <a:t>, “</a:t>
            </a:r>
            <a:r>
              <a:rPr lang="ko-KR" altLang="en-US" dirty="0" smtClean="0">
                <a:sym typeface="Wingdings" pitchFamily="2" charset="2"/>
              </a:rPr>
              <a:t>공익의 효과가 명백해야 한다</a:t>
            </a:r>
            <a:r>
              <a:rPr lang="en-US" altLang="ko-KR" dirty="0" smtClean="0">
                <a:sym typeface="Wingdings" pitchFamily="2" charset="2"/>
              </a:rPr>
              <a:t>”</a:t>
            </a:r>
            <a:endParaRPr lang="en-US" altLang="ko-KR" dirty="0" smtClean="0"/>
          </a:p>
          <a:p>
            <a:r>
              <a:rPr lang="ko-KR" altLang="en-US" dirty="0" smtClean="0"/>
              <a:t>헌재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공익</a:t>
            </a:r>
            <a:r>
              <a:rPr lang="en-US" altLang="ko-KR" dirty="0" smtClean="0"/>
              <a:t>? </a:t>
            </a:r>
            <a:r>
              <a:rPr lang="ko-KR" altLang="en-US" dirty="0" err="1" smtClean="0"/>
              <a:t>방통위</a:t>
            </a:r>
            <a:r>
              <a:rPr lang="ko-KR" altLang="en-US" dirty="0" smtClean="0"/>
              <a:t> 자료로도 불법정보감소효과 없음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주민번호와 명의도용가능성 상존</a:t>
            </a:r>
            <a:r>
              <a:rPr lang="en-US" altLang="ko-KR" dirty="0" smtClean="0"/>
              <a:t>. . . </a:t>
            </a:r>
            <a:r>
              <a:rPr lang="ko-KR" altLang="en-US" dirty="0" smtClean="0"/>
              <a:t>우리 법 상의 규제가 규범적 현실적 </a:t>
            </a:r>
            <a:r>
              <a:rPr lang="ko-KR" altLang="en-US" dirty="0" err="1" smtClean="0"/>
              <a:t>적용불가능한</a:t>
            </a:r>
            <a:r>
              <a:rPr lang="ko-KR" altLang="en-US" dirty="0" smtClean="0"/>
              <a:t> 통신망 존재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공익의 달성은 허울적인 명분</a:t>
            </a:r>
            <a:r>
              <a:rPr lang="en-US" altLang="ko-KR" dirty="0" smtClean="0"/>
              <a:t>”</a:t>
            </a:r>
          </a:p>
          <a:p>
            <a:r>
              <a:rPr lang="ko-KR" altLang="en-US" dirty="0" smtClean="0"/>
              <a:t>헌재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침해</a:t>
            </a:r>
            <a:r>
              <a:rPr lang="en-US" altLang="ko-KR" dirty="0" smtClean="0"/>
              <a:t>? </a:t>
            </a:r>
            <a:r>
              <a:rPr lang="ko-KR" altLang="en-US" dirty="0" smtClean="0"/>
              <a:t>위계구조를 극복한 인터넷표현의 위축</a:t>
            </a:r>
            <a:r>
              <a:rPr lang="en-US" altLang="ko-KR" dirty="0" smtClean="0"/>
              <a:t>. . .</a:t>
            </a:r>
            <a:r>
              <a:rPr lang="ko-KR" altLang="en-US" dirty="0" err="1" smtClean="0"/>
              <a:t>소수때문에</a:t>
            </a:r>
            <a:r>
              <a:rPr lang="ko-KR" altLang="en-US" dirty="0" smtClean="0"/>
              <a:t> 대다수 위축</a:t>
            </a:r>
            <a:r>
              <a:rPr lang="en-US" altLang="ko-KR" dirty="0" smtClean="0"/>
              <a:t>. . . </a:t>
            </a:r>
            <a:r>
              <a:rPr lang="ko-KR" altLang="en-US" u="sng" dirty="0" smtClean="0"/>
              <a:t>개인정보유출위험</a:t>
            </a:r>
            <a:r>
              <a:rPr lang="en-US" altLang="ko-KR" dirty="0" smtClean="0"/>
              <a:t>. . .</a:t>
            </a:r>
            <a:r>
              <a:rPr lang="ko-KR" altLang="en-US" dirty="0" smtClean="0"/>
              <a:t>수사편의에 비추어 잠재적인 범죄자 취급</a:t>
            </a:r>
            <a:r>
              <a:rPr lang="en-US" altLang="ko-KR" dirty="0" smtClean="0"/>
              <a:t>”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93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실명제 위헌결정과 함께 일어난 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(1) </a:t>
            </a:r>
            <a:r>
              <a:rPr lang="ko-KR" altLang="en-US" dirty="0" err="1" smtClean="0"/>
              <a:t>청보법</a:t>
            </a:r>
            <a:r>
              <a:rPr lang="ko-KR" altLang="en-US" dirty="0" smtClean="0"/>
              <a:t> 본인확인제도 시행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통신자료제공 불법 판결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(3) </a:t>
            </a:r>
            <a:r>
              <a:rPr lang="ko-KR" altLang="en-US" dirty="0" err="1" smtClean="0"/>
              <a:t>망법상</a:t>
            </a:r>
            <a:r>
              <a:rPr lang="ko-KR" altLang="en-US" dirty="0" smtClean="0"/>
              <a:t> 주민번호수집 금지 시행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(4) </a:t>
            </a:r>
            <a:r>
              <a:rPr lang="ko-KR" altLang="en-US" dirty="0" smtClean="0"/>
              <a:t>개인정보보호법 상 주민번호 이용금지 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예전부터 있었으나 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53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실명제결정이후</a:t>
            </a:r>
            <a:r>
              <a:rPr lang="ko-KR" altLang="en-US" dirty="0" smtClean="0"/>
              <a:t> 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청소년보호법 상 </a:t>
            </a:r>
            <a:r>
              <a:rPr lang="ko-KR" altLang="en-US" dirty="0" err="1" smtClean="0"/>
              <a:t>본인확인제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이념 </a:t>
            </a:r>
            <a:r>
              <a:rPr lang="en-US" altLang="ko-KR" dirty="0" smtClean="0"/>
              <a:t>: “</a:t>
            </a:r>
            <a:r>
              <a:rPr lang="ko-KR" altLang="en-US" dirty="0" err="1" smtClean="0"/>
              <a:t>청소년유해매체물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지정되면 성인만 볼 수 있도록 접근제한</a:t>
            </a:r>
            <a:endParaRPr lang="en-US" altLang="ko-KR" dirty="0" smtClean="0"/>
          </a:p>
          <a:p>
            <a:r>
              <a:rPr lang="en-US" altLang="ko-KR" dirty="0" smtClean="0"/>
              <a:t>2011</a:t>
            </a:r>
            <a:r>
              <a:rPr lang="ko-KR" altLang="en-US" dirty="0" smtClean="0"/>
              <a:t>년 이전 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나이를 확인하여</a:t>
            </a:r>
            <a:r>
              <a:rPr lang="en-US" altLang="ko-KR" dirty="0" smtClean="0"/>
              <a:t>”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가족 주민번호와 실명으로 나이 확인하는 문제 발생 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신용평가사 주민번호</a:t>
            </a:r>
            <a:r>
              <a:rPr lang="en-US" altLang="ko-KR" dirty="0" smtClean="0">
                <a:sym typeface="Wingdings" pitchFamily="2" charset="2"/>
              </a:rPr>
              <a:t>-</a:t>
            </a:r>
            <a:r>
              <a:rPr lang="ko-KR" altLang="en-US" dirty="0" smtClean="0">
                <a:sym typeface="Wingdings" pitchFamily="2" charset="2"/>
              </a:rPr>
              <a:t>실명조합 존재여부 확인</a:t>
            </a:r>
            <a:r>
              <a:rPr lang="en-US" altLang="ko-KR" dirty="0" smtClean="0">
                <a:sym typeface="Wingdings" pitchFamily="2" charset="2"/>
              </a:rPr>
              <a:t>)</a:t>
            </a:r>
            <a:endParaRPr lang="en-US" altLang="ko-KR" dirty="0" smtClean="0"/>
          </a:p>
          <a:p>
            <a:r>
              <a:rPr lang="en-US" altLang="ko-KR" dirty="0" smtClean="0"/>
              <a:t>2011</a:t>
            </a:r>
            <a:r>
              <a:rPr lang="ko-KR" altLang="en-US" dirty="0" smtClean="0"/>
              <a:t>년 이후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나이와 본인임을 확인하여</a:t>
            </a:r>
            <a:r>
              <a:rPr lang="en-US" altLang="ko-KR" dirty="0" smtClean="0"/>
              <a:t>”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주민번호</a:t>
            </a:r>
            <a:r>
              <a:rPr lang="en-US" altLang="ko-KR" dirty="0" smtClean="0">
                <a:sym typeface="Wingdings" pitchFamily="2" charset="2"/>
              </a:rPr>
              <a:t>-</a:t>
            </a:r>
            <a:r>
              <a:rPr lang="ko-KR" altLang="en-US" dirty="0" smtClean="0">
                <a:sym typeface="Wingdings" pitchFamily="2" charset="2"/>
              </a:rPr>
              <a:t>실명 조합 확인이 실효성이 없다면 무엇으로 할 수 있을까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smtClean="0">
                <a:sym typeface="Wingdings" pitchFamily="2" charset="2"/>
              </a:rPr>
              <a:t>주소입력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smtClean="0">
                <a:sym typeface="Wingdings" pitchFamily="2" charset="2"/>
              </a:rPr>
              <a:t>공인인증서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복제가능</a:t>
            </a:r>
            <a:r>
              <a:rPr lang="en-US" altLang="ko-KR" dirty="0" smtClean="0">
                <a:sym typeface="Wingdings" pitchFamily="2" charset="2"/>
              </a:rPr>
              <a:t>)? </a:t>
            </a:r>
            <a:r>
              <a:rPr lang="en-US" altLang="ko-KR" dirty="0" err="1" smtClean="0">
                <a:sym typeface="Wingdings" pitchFamily="2" charset="2"/>
              </a:rPr>
              <a:t>iPIN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err="1" smtClean="0">
                <a:sym typeface="Wingdings" pitchFamily="2" charset="2"/>
              </a:rPr>
              <a:t>인기없음</a:t>
            </a:r>
            <a:r>
              <a:rPr lang="en-US" altLang="ko-KR" dirty="0" smtClean="0">
                <a:sym typeface="Wingdings" pitchFamily="2" charset="2"/>
              </a:rPr>
              <a:t>)? </a:t>
            </a:r>
            <a:r>
              <a:rPr lang="ko-KR" altLang="en-US" dirty="0" smtClean="0">
                <a:sym typeface="Wingdings" pitchFamily="2" charset="2"/>
              </a:rPr>
              <a:t>대면확인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인터넷에 적용 불가</a:t>
            </a:r>
            <a:r>
              <a:rPr lang="en-US" altLang="ko-KR" dirty="0" smtClean="0">
                <a:sym typeface="Wingdings" pitchFamily="2" charset="2"/>
              </a:rPr>
              <a:t>)?</a:t>
            </a:r>
            <a:r>
              <a:rPr lang="ko-KR" altLang="en-US" dirty="0" smtClean="0">
                <a:sym typeface="Wingdings" pitchFamily="2" charset="2"/>
              </a:rPr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>
                <a:sym typeface="Wingdings" pitchFamily="2" charset="2"/>
              </a:rPr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2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청보법</a:t>
            </a:r>
            <a:r>
              <a:rPr lang="ko-KR" altLang="en-US" dirty="0" smtClean="0"/>
              <a:t> 본인확인 </a:t>
            </a:r>
            <a:r>
              <a:rPr lang="en-US" altLang="ko-KR" dirty="0" smtClean="0"/>
              <a:t>v. </a:t>
            </a:r>
            <a:r>
              <a:rPr lang="ko-KR" altLang="en-US" dirty="0" err="1" smtClean="0"/>
              <a:t>망법</a:t>
            </a:r>
            <a:r>
              <a:rPr lang="ko-KR" altLang="en-US" dirty="0" smtClean="0"/>
              <a:t> 본인확인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 smtClean="0"/>
              <a:t>청보법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“</a:t>
            </a:r>
            <a:r>
              <a:rPr lang="ko-KR" altLang="en-US" dirty="0" err="1" smtClean="0"/>
              <a:t>청소년유해매체물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접근시</a:t>
            </a:r>
            <a:r>
              <a:rPr lang="ko-KR" altLang="en-US" dirty="0" smtClean="0"/>
              <a:t> 적용</a:t>
            </a:r>
            <a:r>
              <a:rPr lang="en-US" altLang="ko-KR" dirty="0" smtClean="0"/>
              <a:t>”</a:t>
            </a:r>
          </a:p>
          <a:p>
            <a:r>
              <a:rPr lang="ko-KR" altLang="en-US" dirty="0" err="1" smtClean="0"/>
              <a:t>온오프상의</a:t>
            </a:r>
            <a:r>
              <a:rPr lang="ko-KR" altLang="en-US" dirty="0" smtClean="0"/>
              <a:t> 모든 매체</a:t>
            </a:r>
            <a:endParaRPr lang="en-US" altLang="ko-KR" dirty="0" smtClean="0"/>
          </a:p>
          <a:p>
            <a:r>
              <a:rPr lang="en-US" altLang="ko-KR" dirty="0" smtClean="0"/>
              <a:t>**************************</a:t>
            </a:r>
          </a:p>
          <a:p>
            <a:r>
              <a:rPr lang="ko-KR" altLang="en-US" dirty="0" smtClean="0"/>
              <a:t>공익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청소년유해매체물</a:t>
            </a:r>
            <a:r>
              <a:rPr lang="en-US" altLang="ko-KR" dirty="0" smtClean="0"/>
              <a:t>(</a:t>
            </a:r>
            <a:r>
              <a:rPr lang="ko-KR" altLang="en-US" dirty="0" smtClean="0"/>
              <a:t>불법정보 아님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로부터 청소년 보호</a:t>
            </a:r>
            <a:endParaRPr lang="en-US" altLang="ko-KR" dirty="0" smtClean="0"/>
          </a:p>
          <a:p>
            <a:r>
              <a:rPr lang="ko-KR" altLang="en-US" dirty="0" smtClean="0"/>
              <a:t>침해</a:t>
            </a:r>
            <a:r>
              <a:rPr lang="en-US" altLang="ko-KR" dirty="0" smtClean="0"/>
              <a:t>: </a:t>
            </a:r>
            <a:r>
              <a:rPr lang="ko-KR" altLang="en-US" dirty="0" smtClean="0"/>
              <a:t>표현을 접할 권리 위축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실질적으로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자율지정물과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공적지정물</a:t>
            </a:r>
            <a:r>
              <a:rPr lang="ko-KR" altLang="en-US" dirty="0" smtClean="0"/>
              <a:t> 구분 어렵고 한번 </a:t>
            </a:r>
            <a:r>
              <a:rPr lang="ko-KR" altLang="en-US" dirty="0" err="1" smtClean="0"/>
              <a:t>볼때마다</a:t>
            </a:r>
            <a:r>
              <a:rPr lang="ko-KR" altLang="en-US" dirty="0" smtClean="0"/>
              <a:t> 확인 어려워 </a:t>
            </a:r>
            <a:r>
              <a:rPr lang="ko-KR" altLang="en-US" dirty="0" err="1" smtClean="0"/>
              <a:t>로긴시</a:t>
            </a:r>
            <a:r>
              <a:rPr lang="ko-KR" altLang="en-US" dirty="0"/>
              <a:t> </a:t>
            </a:r>
            <a:r>
              <a:rPr lang="ko-KR" altLang="en-US" dirty="0" smtClean="0"/>
              <a:t>또는 </a:t>
            </a:r>
            <a:r>
              <a:rPr lang="ko-KR" altLang="en-US" dirty="0" err="1" smtClean="0"/>
              <a:t>등록시마다</a:t>
            </a:r>
            <a:r>
              <a:rPr lang="ko-KR" altLang="en-US" dirty="0" smtClean="0"/>
              <a:t> 본인확인 필요</a:t>
            </a:r>
            <a:r>
              <a:rPr lang="en-US" altLang="ko-KR" dirty="0" smtClean="0"/>
              <a:t>.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err="1" smtClean="0"/>
              <a:t>망법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ko-KR" dirty="0" smtClean="0"/>
              <a:t>“</a:t>
            </a:r>
            <a:r>
              <a:rPr lang="ko-KR" altLang="en-US" dirty="0" smtClean="0"/>
              <a:t>인터넷글쓰기 할 때</a:t>
            </a:r>
            <a:r>
              <a:rPr lang="en-US" altLang="ko-KR" dirty="0" smtClean="0"/>
              <a:t> </a:t>
            </a:r>
            <a:r>
              <a:rPr lang="ko-KR" altLang="en-US" dirty="0" smtClean="0"/>
              <a:t>적용</a:t>
            </a:r>
            <a:r>
              <a:rPr lang="en-US" altLang="ko-KR" dirty="0" smtClean="0"/>
              <a:t>”</a:t>
            </a:r>
          </a:p>
          <a:p>
            <a:r>
              <a:rPr lang="ko-KR" altLang="en-US" dirty="0" smtClean="0"/>
              <a:t>하루 방문자 </a:t>
            </a:r>
            <a:r>
              <a:rPr lang="en-US" altLang="ko-KR" dirty="0" smtClean="0"/>
              <a:t>10</a:t>
            </a:r>
            <a:r>
              <a:rPr lang="ko-KR" altLang="en-US" dirty="0" err="1" smtClean="0"/>
              <a:t>만명</a:t>
            </a:r>
            <a:r>
              <a:rPr lang="ko-KR" altLang="en-US" dirty="0" smtClean="0"/>
              <a:t> 이상의 웹사이트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현재 약 </a:t>
            </a:r>
            <a:r>
              <a:rPr lang="en-US" altLang="ko-KR" dirty="0" smtClean="0">
                <a:sym typeface="Wingdings" pitchFamily="2" charset="2"/>
              </a:rPr>
              <a:t>300</a:t>
            </a:r>
            <a:r>
              <a:rPr lang="ko-KR" altLang="en-US" dirty="0" err="1" smtClean="0">
                <a:sym typeface="Wingdings" pitchFamily="2" charset="2"/>
              </a:rPr>
              <a:t>여개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*************************</a:t>
            </a:r>
          </a:p>
          <a:p>
            <a:r>
              <a:rPr lang="ko-KR" altLang="en-US" dirty="0" smtClean="0">
                <a:sym typeface="Wingdings" pitchFamily="2" charset="2"/>
              </a:rPr>
              <a:t>공익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불법정보 발신자 추적가능성 확보</a:t>
            </a:r>
            <a:r>
              <a:rPr lang="en-US" altLang="ko-KR" dirty="0" smtClean="0">
                <a:sym typeface="Wingdings" pitchFamily="2" charset="2"/>
              </a:rPr>
              <a:t> </a:t>
            </a:r>
          </a:p>
          <a:p>
            <a:r>
              <a:rPr lang="ko-KR" altLang="en-US" dirty="0" smtClean="0">
                <a:sym typeface="Wingdings" pitchFamily="2" charset="2"/>
              </a:rPr>
              <a:t>침</a:t>
            </a:r>
            <a:r>
              <a:rPr lang="ko-KR" altLang="en-US" dirty="0">
                <a:sym typeface="Wingdings" pitchFamily="2" charset="2"/>
              </a:rPr>
              <a:t>해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표현의 자유위축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94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실명제 위헌결정 이후 </a:t>
            </a:r>
            <a:r>
              <a:rPr lang="en-US" altLang="ko-KR" dirty="0" smtClean="0"/>
              <a:t>2. </a:t>
            </a:r>
            <a:r>
              <a:rPr lang="ko-KR" altLang="en-US" dirty="0" smtClean="0"/>
              <a:t>주민번호이용금</a:t>
            </a:r>
            <a:r>
              <a:rPr lang="ko-KR" altLang="en-US" dirty="0"/>
              <a:t>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실명제결정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장기간 </a:t>
            </a:r>
            <a:r>
              <a:rPr lang="ko-KR" altLang="en-US" dirty="0" smtClean="0"/>
              <a:t>대규모 개인정보보관으로 개인정보유출의 위험에 놓이고</a:t>
            </a:r>
            <a:r>
              <a:rPr lang="en-US" altLang="ko-KR" dirty="0" smtClean="0"/>
              <a:t>. . .” </a:t>
            </a:r>
          </a:p>
          <a:p>
            <a:r>
              <a:rPr lang="ko-KR" altLang="en-US" dirty="0" smtClean="0">
                <a:sym typeface="Wingdings" pitchFamily="2" charset="2"/>
              </a:rPr>
              <a:t>개인정보보호법 </a:t>
            </a:r>
            <a:r>
              <a:rPr lang="en-US" altLang="ko-KR" dirty="0" smtClean="0">
                <a:sym typeface="Wingdings" pitchFamily="2" charset="2"/>
              </a:rPr>
              <a:t>(“</a:t>
            </a:r>
            <a:r>
              <a:rPr lang="ko-KR" altLang="en-US" dirty="0" smtClean="0">
                <a:sym typeface="Wingdings" pitchFamily="2" charset="2"/>
              </a:rPr>
              <a:t>별도동의 필요</a:t>
            </a:r>
            <a:r>
              <a:rPr lang="en-US" altLang="ko-KR" dirty="0" smtClean="0">
                <a:sym typeface="Wingdings" pitchFamily="2" charset="2"/>
              </a:rPr>
              <a:t>”); </a:t>
            </a:r>
            <a:r>
              <a:rPr lang="ko-KR" altLang="en-US" dirty="0" err="1" smtClean="0">
                <a:sym typeface="Wingdings" pitchFamily="2" charset="2"/>
              </a:rPr>
              <a:t>정보통신망법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err="1" smtClean="0">
                <a:sym typeface="Wingdings" pitchFamily="2" charset="2"/>
              </a:rPr>
              <a:t>정보통신서비제공자는</a:t>
            </a:r>
            <a:r>
              <a:rPr lang="ko-KR" altLang="en-US" dirty="0" smtClean="0">
                <a:sym typeface="Wingdings" pitchFamily="2" charset="2"/>
              </a:rPr>
              <a:t> 주민번호수집금지</a:t>
            </a:r>
            <a:r>
              <a:rPr lang="en-US" altLang="ko-KR" dirty="0" smtClean="0">
                <a:sym typeface="Wingdings" pitchFamily="2" charset="2"/>
              </a:rPr>
              <a:t>)   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ko-KR" altLang="en-US" dirty="0" smtClean="0">
                <a:sym typeface="Wingdings" pitchFamily="2" charset="2"/>
              </a:rPr>
              <a:t>주민번호 수집금지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결</a:t>
            </a:r>
            <a:r>
              <a:rPr lang="ko-KR" altLang="en-US" dirty="0">
                <a:sym typeface="Wingdings" pitchFamily="2" charset="2"/>
              </a:rPr>
              <a:t>과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과연 주민번호 </a:t>
            </a:r>
            <a:r>
              <a:rPr lang="ko-KR" altLang="en-US" dirty="0" err="1" smtClean="0">
                <a:sym typeface="Wingdings" pitchFamily="2" charset="2"/>
              </a:rPr>
              <a:t>수집없는</a:t>
            </a:r>
            <a:r>
              <a:rPr lang="ko-KR" altLang="en-US" dirty="0" smtClean="0">
                <a:sym typeface="Wingdings" pitchFamily="2" charset="2"/>
              </a:rPr>
              <a:t> 본인확인이 가능한가</a:t>
            </a:r>
            <a:r>
              <a:rPr lang="en-US" altLang="ko-KR" dirty="0" smtClean="0">
                <a:sym typeface="Wingdings" pitchFamily="2" charset="2"/>
              </a:rPr>
              <a:t>? </a:t>
            </a:r>
            <a:r>
              <a:rPr lang="ko-KR" altLang="en-US" dirty="0" smtClean="0">
                <a:sym typeface="Wingdings" pitchFamily="2" charset="2"/>
              </a:rPr>
              <a:t>공인인증서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복제가능</a:t>
            </a:r>
            <a:r>
              <a:rPr lang="en-US" altLang="ko-KR" dirty="0" smtClean="0">
                <a:sym typeface="Wingdings" pitchFamily="2" charset="2"/>
              </a:rPr>
              <a:t>)? </a:t>
            </a:r>
            <a:r>
              <a:rPr lang="en-US" altLang="ko-KR" dirty="0" err="1" smtClean="0">
                <a:sym typeface="Wingdings" pitchFamily="2" charset="2"/>
              </a:rPr>
              <a:t>iPIN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err="1" smtClean="0">
                <a:sym typeface="Wingdings" pitchFamily="2" charset="2"/>
              </a:rPr>
              <a:t>인기없음</a:t>
            </a:r>
            <a:r>
              <a:rPr lang="en-US" altLang="ko-KR" dirty="0" smtClean="0">
                <a:sym typeface="Wingdings" pitchFamily="2" charset="2"/>
              </a:rPr>
              <a:t>)? </a:t>
            </a:r>
            <a:r>
              <a:rPr lang="ko-KR" altLang="en-US" dirty="0" smtClean="0">
                <a:sym typeface="Wingdings" pitchFamily="2" charset="2"/>
              </a:rPr>
              <a:t>대면확인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인터넷에 적용 불가</a:t>
            </a:r>
            <a:r>
              <a:rPr lang="en-US" altLang="ko-KR" dirty="0" smtClean="0">
                <a:sym typeface="Wingdings" pitchFamily="2" charset="2"/>
              </a:rPr>
              <a:t>)? </a:t>
            </a:r>
            <a:r>
              <a:rPr lang="ko-KR" altLang="en-US" dirty="0" smtClean="0">
                <a:sym typeface="Wingdings" pitchFamily="2" charset="2"/>
              </a:rPr>
              <a:t>결국 진정고유표지를 통한 본인확인 하지 않는 한 비고유표지로 가야 하는 것 아닌지</a:t>
            </a:r>
            <a:r>
              <a:rPr lang="en-US" altLang="ko-KR" dirty="0" smtClean="0">
                <a:sym typeface="Wingdings" pitchFamily="2" charset="2"/>
              </a:rPr>
              <a:t>. . 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62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망법상</a:t>
            </a:r>
            <a:r>
              <a:rPr lang="ko-KR" altLang="en-US" dirty="0" smtClean="0"/>
              <a:t> 주민번호 이용규제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ko-KR" altLang="en-US" dirty="0" smtClean="0"/>
              <a:t>제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개인정보의 수집 제한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ko-KR" altLang="en-US" dirty="0" smtClean="0"/>
              <a:t>① 정보통신서비스 제공자는 사상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과거의 병력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病歷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 개인의 권리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이익이나 사생활을 뚜렷하게 침해할 우려가 있는 개인정보를 수집하여서는 아니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22</a:t>
            </a:r>
            <a:r>
              <a:rPr lang="ko-KR" altLang="en-US" dirty="0" smtClean="0"/>
              <a:t>조제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항에 따른 이용자의 동의를 받거나 다른 법률에 따라 특별히 수집 대상 개인정보로 허용된 경우에는 그 개인정보를 수집할 수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0" indent="0" fontAlgn="base">
              <a:buNone/>
            </a:pPr>
            <a:r>
              <a:rPr lang="ko-KR" altLang="en-US" dirty="0" smtClean="0"/>
              <a:t>② 정보통신서비스 제공자는 이용자의 개인정보를 수집하는 경우에는 정보통신서비스의 제공을 위하여 필요한 최소한의 정보를 수집하여야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필요한 최소한의 정보 외의 개인정보를 제공하지 아니한다는 이유로 그 서비스의 제공을 거부하여서는 아니 된다</a:t>
            </a:r>
            <a:r>
              <a:rPr lang="en-US" altLang="ko-KR" dirty="0" smtClean="0"/>
              <a:t>.</a:t>
            </a:r>
            <a:r>
              <a:rPr lang="ko-KR" altLang="en-US" dirty="0"/>
              <a:t> </a:t>
            </a:r>
            <a:r>
              <a:rPr lang="en-US" altLang="ko-KR" dirty="0" smtClean="0"/>
              <a:t>[</a:t>
            </a:r>
            <a:r>
              <a:rPr lang="ko-KR" altLang="en-US" dirty="0" smtClean="0"/>
              <a:t>전문개정 </a:t>
            </a:r>
            <a:r>
              <a:rPr lang="en-US" altLang="ko-KR" dirty="0" smtClean="0"/>
              <a:t>2008.6.13]</a:t>
            </a:r>
            <a:endParaRPr lang="ko-KR" altLang="en-US" dirty="0" smtClean="0"/>
          </a:p>
          <a:p>
            <a:pPr marL="0" indent="0" fontAlgn="base">
              <a:buNone/>
            </a:pPr>
            <a:r>
              <a:rPr lang="ko-KR" altLang="en-US" dirty="0" smtClean="0"/>
              <a:t>제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2(</a:t>
            </a:r>
            <a:r>
              <a:rPr lang="ko-KR" altLang="en-US" dirty="0" smtClean="0"/>
              <a:t>주민등록번호의 사용 제한</a:t>
            </a:r>
            <a:r>
              <a:rPr lang="en-US" altLang="ko-KR" dirty="0" smtClean="0"/>
              <a:t>)</a:t>
            </a:r>
            <a:r>
              <a:rPr lang="ko-KR" altLang="en-US" dirty="0" smtClean="0"/>
              <a:t> ① </a:t>
            </a:r>
            <a:r>
              <a:rPr lang="ko-KR" altLang="en-US" b="1" u="sng" dirty="0" smtClean="0"/>
              <a:t>정보통신서비스 제공자는 다음 각 호의 어느 하나에 해당하는 경우를 제외하고는 이용자의 주민등록번호를 수집</a:t>
            </a:r>
            <a:r>
              <a:rPr lang="en-US" altLang="ko-KR" b="1" u="sng" dirty="0" smtClean="0"/>
              <a:t>·</a:t>
            </a:r>
            <a:r>
              <a:rPr lang="ko-KR" altLang="en-US" b="1" u="sng" dirty="0" smtClean="0"/>
              <a:t>이용할 수 없다</a:t>
            </a:r>
            <a:r>
              <a:rPr lang="en-US" altLang="ko-KR" b="1" u="sng" dirty="0" smtClean="0"/>
              <a:t>.</a:t>
            </a:r>
            <a:endParaRPr lang="ko-KR" altLang="en-US" b="1" u="sng" dirty="0" smtClean="0"/>
          </a:p>
          <a:p>
            <a:pPr marL="0" indent="0" fontAlgn="base"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23</a:t>
            </a:r>
            <a:r>
              <a:rPr lang="ko-KR" altLang="en-US" dirty="0" smtClean="0"/>
              <a:t>조의</a:t>
            </a:r>
            <a:r>
              <a:rPr lang="en-US" altLang="ko-KR" dirty="0" smtClean="0"/>
              <a:t>3</a:t>
            </a:r>
            <a:r>
              <a:rPr lang="ko-KR" altLang="en-US" dirty="0" smtClean="0"/>
              <a:t>에 따라 본인확인기관으로 </a:t>
            </a:r>
            <a:r>
              <a:rPr lang="ko-KR" altLang="en-US" dirty="0" err="1" smtClean="0"/>
              <a:t>지정받은</a:t>
            </a:r>
            <a:r>
              <a:rPr lang="ko-KR" altLang="en-US" dirty="0" smtClean="0"/>
              <a:t> 경우</a:t>
            </a:r>
            <a:r>
              <a:rPr lang="en-US" altLang="ko-KR" b="1" u="sng" dirty="0" smtClean="0">
                <a:solidFill>
                  <a:srgbClr val="FF0000"/>
                </a:solidFill>
              </a:rPr>
              <a:t> (</a:t>
            </a:r>
            <a:r>
              <a:rPr lang="ko-KR" altLang="en-US" b="1" u="sng" dirty="0" smtClean="0">
                <a:solidFill>
                  <a:srgbClr val="FF0000"/>
                </a:solidFill>
              </a:rPr>
              <a:t>개인정보보호법에 대한 예외</a:t>
            </a:r>
            <a:r>
              <a:rPr lang="en-US" altLang="ko-KR" b="1" u="sng" dirty="0" smtClean="0">
                <a:solidFill>
                  <a:srgbClr val="FF0000"/>
                </a:solidFill>
              </a:rPr>
              <a:t>? 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아니면 위의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23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조의</a:t>
            </a:r>
            <a:r>
              <a:rPr lang="en-US" altLang="ko-KR" b="1" u="sng" dirty="0" smtClean="0">
                <a:solidFill>
                  <a:srgbClr val="FF0000"/>
                </a:solidFill>
              </a:rPr>
              <a:t>2</a:t>
            </a:r>
            <a:r>
              <a:rPr lang="ko-KR" altLang="en-US" b="1" u="sng" dirty="0" smtClean="0">
                <a:solidFill>
                  <a:srgbClr val="FF0000"/>
                </a:solidFill>
              </a:rPr>
              <a:t>에 대한 예외</a:t>
            </a:r>
            <a:r>
              <a:rPr lang="en-US" altLang="ko-KR" b="1" u="sng" dirty="0" smtClean="0">
                <a:solidFill>
                  <a:srgbClr val="FF0000"/>
                </a:solidFill>
              </a:rPr>
              <a:t>?)</a:t>
            </a:r>
            <a:endParaRPr lang="ko-KR" altLang="en-US" dirty="0" smtClean="0"/>
          </a:p>
          <a:p>
            <a:pPr marL="0" indent="0" fontAlgn="base">
              <a:buNone/>
            </a:pPr>
            <a:r>
              <a:rPr lang="en-US" altLang="ko-KR" b="1" u="sng" dirty="0" smtClean="0">
                <a:solidFill>
                  <a:srgbClr val="0070C0"/>
                </a:solidFill>
              </a:rPr>
              <a:t>2. </a:t>
            </a:r>
            <a:r>
              <a:rPr lang="ko-KR" altLang="en-US" b="1" u="sng" dirty="0" smtClean="0">
                <a:solidFill>
                  <a:srgbClr val="0070C0"/>
                </a:solidFill>
              </a:rPr>
              <a:t>법령에서 이용자의 주민등록번호 수집</a:t>
            </a:r>
            <a:r>
              <a:rPr lang="en-US" altLang="ko-KR" b="1" u="sng" dirty="0" smtClean="0">
                <a:solidFill>
                  <a:srgbClr val="0070C0"/>
                </a:solidFill>
              </a:rPr>
              <a:t>·</a:t>
            </a:r>
            <a:r>
              <a:rPr lang="ko-KR" altLang="en-US" b="1" u="sng" dirty="0" smtClean="0">
                <a:solidFill>
                  <a:srgbClr val="0070C0"/>
                </a:solidFill>
              </a:rPr>
              <a:t>이용을 허용하는 경우</a:t>
            </a:r>
            <a:endParaRPr lang="ko-KR" altLang="en-US" b="1" u="sng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영업상 목적을 위하여 이용자의 주민등록번호 수집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이용이 불가피한 정보통신서비스 제공자로서 방송통신위원회가 고시하는 경우</a:t>
            </a:r>
          </a:p>
          <a:p>
            <a:pPr marL="0" indent="0" fontAlgn="base">
              <a:buNone/>
            </a:pPr>
            <a:r>
              <a:rPr lang="ko-KR" altLang="en-US" dirty="0" smtClean="0"/>
              <a:t>② 제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항제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호 또는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호에 따라 주민등록번호를 수집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이용할 수 있는 경우에도 이용자의 주민등록번호를 사용하지 아니하고 본인을 확인하는 방법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이하 </a:t>
            </a:r>
            <a:r>
              <a:rPr lang="en-US" altLang="ko-KR" dirty="0" smtClean="0"/>
              <a:t>"</a:t>
            </a:r>
            <a:r>
              <a:rPr lang="ko-KR" altLang="en-US" dirty="0" smtClean="0"/>
              <a:t>대체수단</a:t>
            </a:r>
            <a:r>
              <a:rPr lang="en-US" altLang="ko-KR" dirty="0" smtClean="0"/>
              <a:t>"</a:t>
            </a:r>
            <a:r>
              <a:rPr lang="ko-KR" altLang="en-US" dirty="0" smtClean="0"/>
              <a:t>이라 한다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제공하여야 한다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0" indent="0" fontAlgn="base">
              <a:buNone/>
            </a:pPr>
            <a:r>
              <a:rPr lang="en-US" altLang="ko-KR" b="1" u="sng" dirty="0" smtClean="0"/>
              <a:t>[</a:t>
            </a:r>
            <a:r>
              <a:rPr lang="ko-KR" altLang="en-US" b="1" u="sng" dirty="0" smtClean="0"/>
              <a:t>전문개정 </a:t>
            </a:r>
            <a:r>
              <a:rPr lang="en-US" altLang="ko-KR" b="1" u="sng" dirty="0" smtClean="0"/>
              <a:t>2012.2.17]</a:t>
            </a:r>
            <a:endParaRPr lang="ko-KR" altLang="en-US" b="1" u="sng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05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개인정보보호법 주민번호이</a:t>
            </a:r>
            <a:r>
              <a:rPr lang="ko-KR" altLang="en-US" dirty="0"/>
              <a:t>용</a:t>
            </a:r>
            <a:r>
              <a:rPr lang="ko-KR" altLang="en-US" dirty="0" smtClean="0"/>
              <a:t>규제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/>
              <a:t>제</a:t>
            </a:r>
            <a:r>
              <a:rPr lang="en-US" altLang="ko-KR" dirty="0"/>
              <a:t>24</a:t>
            </a:r>
            <a:r>
              <a:rPr lang="ko-KR" altLang="en-US" dirty="0"/>
              <a:t>조</a:t>
            </a:r>
            <a:r>
              <a:rPr lang="en-US" altLang="ko-KR" dirty="0"/>
              <a:t>(</a:t>
            </a:r>
            <a:r>
              <a:rPr lang="ko-KR" altLang="en-US" dirty="0"/>
              <a:t>고유식별정보의 처리 제한</a:t>
            </a:r>
            <a:r>
              <a:rPr lang="en-US" altLang="ko-KR" dirty="0"/>
              <a:t>)</a:t>
            </a:r>
            <a:r>
              <a:rPr lang="ko-KR" altLang="en-US" dirty="0"/>
              <a:t> ① </a:t>
            </a:r>
            <a:r>
              <a:rPr lang="ko-KR" altLang="en-US" dirty="0" err="1"/>
              <a:t>개인정보처리자는</a:t>
            </a:r>
            <a:r>
              <a:rPr lang="ko-KR" altLang="en-US" dirty="0"/>
              <a:t> 다음 각 호의 경우를 제외하고는 법령에 따라 개인을 고유하게 구별하기 위하여 부여된 식별정보로서 대통령령으로 정하는 정보</a:t>
            </a:r>
            <a:r>
              <a:rPr lang="en-US" altLang="ko-KR" dirty="0"/>
              <a:t>(</a:t>
            </a:r>
            <a:r>
              <a:rPr lang="ko-KR" altLang="en-US" dirty="0"/>
              <a:t>이하 “고유식별정보”라 한다</a:t>
            </a:r>
            <a:r>
              <a:rPr lang="en-US" altLang="ko-KR" dirty="0"/>
              <a:t>)</a:t>
            </a:r>
            <a:r>
              <a:rPr lang="ko-KR" altLang="en-US" dirty="0"/>
              <a:t>를 처리할 수 없다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b="1" u="sng" dirty="0"/>
              <a:t>1. </a:t>
            </a:r>
            <a:r>
              <a:rPr lang="ko-KR" altLang="en-US" b="1" u="sng" dirty="0"/>
              <a:t>정보주체에게 제</a:t>
            </a:r>
            <a:r>
              <a:rPr lang="en-US" altLang="ko-KR" b="1" u="sng" dirty="0"/>
              <a:t>15</a:t>
            </a:r>
            <a:r>
              <a:rPr lang="ko-KR" altLang="en-US" b="1" u="sng" dirty="0"/>
              <a:t>조제</a:t>
            </a:r>
            <a:r>
              <a:rPr lang="en-US" altLang="ko-KR" b="1" u="sng" dirty="0"/>
              <a:t>2</a:t>
            </a:r>
            <a:r>
              <a:rPr lang="ko-KR" altLang="en-US" b="1" u="sng" dirty="0"/>
              <a:t>항 각 호 또는 제</a:t>
            </a:r>
            <a:r>
              <a:rPr lang="en-US" altLang="ko-KR" b="1" u="sng" dirty="0"/>
              <a:t>17</a:t>
            </a:r>
            <a:r>
              <a:rPr lang="ko-KR" altLang="en-US" b="1" u="sng" dirty="0"/>
              <a:t>조제</a:t>
            </a:r>
            <a:r>
              <a:rPr lang="en-US" altLang="ko-KR" b="1" u="sng" dirty="0"/>
              <a:t>2</a:t>
            </a:r>
            <a:r>
              <a:rPr lang="ko-KR" altLang="en-US" b="1" u="sng" dirty="0"/>
              <a:t>항 각 호의 사항을 알리고 다른 개인정보의 처리에 대한 동의와 </a:t>
            </a:r>
            <a:r>
              <a:rPr lang="ko-KR" altLang="en-US" b="1" u="sng" dirty="0">
                <a:solidFill>
                  <a:srgbClr val="FF0000"/>
                </a:solidFill>
              </a:rPr>
              <a:t>별도로 동의</a:t>
            </a:r>
            <a:r>
              <a:rPr lang="ko-KR" altLang="en-US" b="1" u="sng" dirty="0"/>
              <a:t>를 받은 경우</a:t>
            </a:r>
          </a:p>
          <a:p>
            <a:pPr marL="0" indent="0" fontAlgn="base">
              <a:buNone/>
            </a:pPr>
            <a:r>
              <a:rPr lang="en-US" altLang="ko-KR" dirty="0"/>
              <a:t>2. </a:t>
            </a:r>
            <a:r>
              <a:rPr lang="ko-KR" altLang="en-US" dirty="0"/>
              <a:t>법령에서 구체적으로 고유식별정보의 처리를 요구하거나 허용하는 경우</a:t>
            </a:r>
          </a:p>
          <a:p>
            <a:pPr marL="0" indent="0" fontAlgn="base">
              <a:buNone/>
            </a:pPr>
            <a:r>
              <a:rPr lang="ko-KR" altLang="en-US" dirty="0"/>
              <a:t>② 대통령령으로 정하는 기준에 해당하는 </a:t>
            </a:r>
            <a:r>
              <a:rPr lang="ko-KR" altLang="en-US" b="1" u="sng" dirty="0" err="1"/>
              <a:t>개인정보처리자는</a:t>
            </a:r>
            <a:r>
              <a:rPr lang="ko-KR" altLang="en-US" b="1" u="sng" dirty="0"/>
              <a:t> 정보주체가 인터넷 홈페이지를 통하여 회원으로 가입할 경우 주민등록번호를 사용하지 아니하고도 회원으로 가입할 수 있는 방법을 제공하여야 한다</a:t>
            </a:r>
            <a:r>
              <a:rPr lang="en-US" altLang="ko-KR" b="1" u="sng" dirty="0"/>
              <a:t>.</a:t>
            </a:r>
            <a:endParaRPr lang="ko-KR" altLang="en-US" b="1" u="sng" dirty="0"/>
          </a:p>
          <a:p>
            <a:pPr marL="0" indent="0" fontAlgn="base">
              <a:buNone/>
            </a:pPr>
            <a:r>
              <a:rPr lang="ko-KR" altLang="en-US" dirty="0"/>
              <a:t>③ 개인정보처리자가 제</a:t>
            </a:r>
            <a:r>
              <a:rPr lang="en-US" altLang="ko-KR" dirty="0"/>
              <a:t>1</a:t>
            </a:r>
            <a:r>
              <a:rPr lang="ko-KR" altLang="en-US" dirty="0"/>
              <a:t>항 각 호에 따라 고유식별정보를 처리하는 경우에는 그 고유식별정보가 </a:t>
            </a:r>
            <a:r>
              <a:rPr lang="ko-KR" altLang="en-US" dirty="0" err="1"/>
              <a:t>분실ㆍ도난ㆍ유출ㆍ변조</a:t>
            </a:r>
            <a:r>
              <a:rPr lang="ko-KR" altLang="en-US" dirty="0"/>
              <a:t> 또는 훼손되지 아니하도록 대통령령으로 정하는 바에 따라 암호화 등 안전성 확보에 필요한 조치를 하여야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/>
              <a:t>④ </a:t>
            </a:r>
            <a:r>
              <a:rPr lang="ko-KR" altLang="en-US" dirty="0" err="1"/>
              <a:t>행정안전부장관은</a:t>
            </a:r>
            <a:r>
              <a:rPr lang="ko-KR" altLang="en-US" dirty="0"/>
              <a:t> 제</a:t>
            </a:r>
            <a:r>
              <a:rPr lang="en-US" altLang="ko-KR" dirty="0"/>
              <a:t>2</a:t>
            </a:r>
            <a:r>
              <a:rPr lang="ko-KR" altLang="en-US" dirty="0"/>
              <a:t>항에 따른 방법의 제공을 지원하기 위하여 관계 법령의 정비</a:t>
            </a:r>
            <a:r>
              <a:rPr lang="en-US" altLang="ko-KR" dirty="0"/>
              <a:t>, </a:t>
            </a:r>
            <a:r>
              <a:rPr lang="ko-KR" altLang="en-US" dirty="0"/>
              <a:t>계획의 수립</a:t>
            </a:r>
            <a:r>
              <a:rPr lang="en-US" altLang="ko-KR" dirty="0"/>
              <a:t>, </a:t>
            </a:r>
            <a:r>
              <a:rPr lang="ko-KR" altLang="en-US" dirty="0"/>
              <a:t>필요한 시설 및 시스템의 구축 등 제반 조치를 마련할 수 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04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5273</TotalTime>
  <Words>2593</Words>
  <Application>Microsoft Office PowerPoint</Application>
  <PresentationFormat>화면 슬라이드 쇼(4:3)</PresentationFormat>
  <Paragraphs>187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Office 테마</vt:lpstr>
      <vt:lpstr>인터넷실명제 제2라운드</vt:lpstr>
      <vt:lpstr>인터넷실명제</vt:lpstr>
      <vt:lpstr>인터넷실명제 위헌결정문</vt:lpstr>
      <vt:lpstr>실명제 위헌결정과 함께 일어난 일</vt:lpstr>
      <vt:lpstr>실명제결정이후 1. 청소년보호법 상 본인확인제</vt:lpstr>
      <vt:lpstr>청보법 본인확인 v. 망법 본인확인</vt:lpstr>
      <vt:lpstr>실명제 위헌결정 이후 2. 주민번호이용금지</vt:lpstr>
      <vt:lpstr>망법상 주민번호 이용규제</vt:lpstr>
      <vt:lpstr>개인정보보호법 주민번호이용규제</vt:lpstr>
      <vt:lpstr>개인정보보호법의 이념 및 구조</vt:lpstr>
      <vt:lpstr>실명제 위헌결정 이후 3. 동의없는 신원정보 제3자제공의 불법성</vt:lpstr>
      <vt:lpstr>전기통신사업법 상의 통신자료제공 </vt:lpstr>
      <vt:lpstr>통신자료제공의 합법적 가능성</vt:lpstr>
      <vt:lpstr>판결문  (김상준판사, 서울고등 2011나19012)</vt:lpstr>
      <vt:lpstr>중간정리</vt:lpstr>
      <vt:lpstr>본인확인기관의 출현</vt:lpstr>
      <vt:lpstr>이통사 본인확인기관 지정의 정책적 타당성</vt:lpstr>
      <vt:lpstr>이통사본인확인의 법적 타당성</vt:lpstr>
      <vt:lpstr>이통사 상황</vt:lpstr>
      <vt:lpstr>휴대폰실명제의 문제</vt:lpstr>
      <vt:lpstr>과거 전기통신사업법</vt:lpstr>
      <vt:lpstr>2002년”전화방”헌법소원 (2001헌바5)</vt:lpstr>
      <vt:lpstr>현재 전기통신사업법</vt:lpstr>
      <vt:lpstr>휴대폰실명제 비교평가</vt:lpstr>
      <vt:lpstr>휴대폰실명제 현황 평가</vt:lpstr>
      <vt:lpstr>이통사본인확인제, 휴대폰실명제, 청보법 상 본인확인제의 관계: 뫼비우스의 띠? </vt:lpstr>
      <vt:lpstr>전체평가</vt:lpstr>
      <vt:lpstr>소비자입장에서의 평가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인터넷실명제 제2라운드</dc:title>
  <dc:creator>KS</dc:creator>
  <cp:lastModifiedBy>KS</cp:lastModifiedBy>
  <cp:revision>26</cp:revision>
  <dcterms:created xsi:type="dcterms:W3CDTF">2013-03-21T15:31:12Z</dcterms:created>
  <dcterms:modified xsi:type="dcterms:W3CDTF">2013-03-25T07:24:56Z</dcterms:modified>
</cp:coreProperties>
</file>